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1" r:id="rId3"/>
  </p:sldMasterIdLst>
  <p:notesMasterIdLst>
    <p:notesMasterId r:id="rId5"/>
  </p:notesMasterIdLst>
  <p:sldIdLst>
    <p:sldId id="277" r:id="rId4"/>
  </p:sldIdLst>
  <p:sldSz cx="39868475" cy="2240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300"/>
    <a:srgbClr val="009193"/>
    <a:srgbClr val="008F00"/>
    <a:srgbClr val="941100"/>
    <a:srgbClr val="FF2600"/>
    <a:srgbClr val="C9C9C9"/>
    <a:srgbClr val="A5A5A5"/>
    <a:srgbClr val="0063A6"/>
    <a:srgbClr val="FF8672"/>
    <a:srgbClr val="33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7" autoAdjust="0"/>
    <p:restoredTop sz="95567"/>
  </p:normalViewPr>
  <p:slideViewPr>
    <p:cSldViewPr snapToGrid="0">
      <p:cViewPr varScale="1">
        <p:scale>
          <a:sx n="32" d="100"/>
          <a:sy n="32" d="100"/>
        </p:scale>
        <p:origin x="92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Master" Target="slideMasters/slideMaster1.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barChart>
        <c:barDir val="col"/>
        <c:grouping val="clustered"/>
        <c:varyColors val="0"/>
        <c:ser>
          <c:idx val="2"/>
          <c:order val="0"/>
          <c:tx>
            <c:strRef>
              <c:f>Sheet1!$B$1</c:f>
              <c:strCache>
                <c:ptCount val="1"/>
                <c:pt idx="0">
                  <c:v>CIELAB</c:v>
                </c:pt>
              </c:strCache>
            </c:strRef>
          </c:tx>
          <c:spPr>
            <a:solidFill>
              <a:schemeClr val="accent1">
                <a:lumMod val="50000"/>
              </a:schemeClr>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2-CD50-4D42-AEC0-CCB879056FBF}"/>
              </c:ext>
            </c:extLst>
          </c:dPt>
          <c:dLbls>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KNN</c:v>
                </c:pt>
                <c:pt idx="1">
                  <c:v>CNN</c:v>
                </c:pt>
                <c:pt idx="2">
                  <c:v>SVM</c:v>
                </c:pt>
                <c:pt idx="3">
                  <c:v>DT</c:v>
                </c:pt>
                <c:pt idx="4">
                  <c:v>LR</c:v>
                </c:pt>
              </c:strCache>
            </c:strRef>
          </c:cat>
          <c:val>
            <c:numRef>
              <c:f>Sheet1!$B$2:$B$6</c:f>
              <c:numCache>
                <c:formatCode>General</c:formatCode>
                <c:ptCount val="5"/>
                <c:pt idx="0">
                  <c:v>93</c:v>
                </c:pt>
                <c:pt idx="1">
                  <c:v>82</c:v>
                </c:pt>
                <c:pt idx="2">
                  <c:v>80</c:v>
                </c:pt>
                <c:pt idx="3">
                  <c:v>72</c:v>
                </c:pt>
                <c:pt idx="4">
                  <c:v>63</c:v>
                </c:pt>
              </c:numCache>
            </c:numRef>
          </c:val>
          <c:extLst>
            <c:ext xmlns:c16="http://schemas.microsoft.com/office/drawing/2014/chart" uri="{C3380CC4-5D6E-409C-BE32-E72D297353CC}">
              <c16:uniqueId val="{00000001-CD50-4D42-AEC0-CCB879056FBF}"/>
            </c:ext>
          </c:extLst>
        </c:ser>
        <c:ser>
          <c:idx val="1"/>
          <c:order val="1"/>
          <c:tx>
            <c:strRef>
              <c:f>Sheet1!$C$1</c:f>
              <c:strCache>
                <c:ptCount val="1"/>
                <c:pt idx="0">
                  <c:v>RGB</c:v>
                </c:pt>
              </c:strCache>
            </c:strRef>
          </c:tx>
          <c:spPr>
            <a:solidFill>
              <a:schemeClr val="accent1">
                <a:lumMod val="50000"/>
                <a:alpha val="34902"/>
              </a:schemeClr>
            </a:solidFill>
            <a:ln>
              <a:noFill/>
            </a:ln>
            <a:effectLst/>
          </c:spPr>
          <c:invertIfNegative val="0"/>
          <c:dPt>
            <c:idx val="0"/>
            <c:invertIfNegative val="0"/>
            <c:bubble3D val="0"/>
            <c:spPr>
              <a:solidFill>
                <a:schemeClr val="accent1">
                  <a:lumMod val="50000"/>
                  <a:alpha val="34902"/>
                </a:schemeClr>
              </a:solidFill>
              <a:ln>
                <a:noFill/>
              </a:ln>
              <a:effectLst/>
            </c:spPr>
            <c:extLst>
              <c:ext xmlns:c16="http://schemas.microsoft.com/office/drawing/2014/chart" uri="{C3380CC4-5D6E-409C-BE32-E72D297353CC}">
                <c16:uniqueId val="{00000003-CD50-4D42-AEC0-CCB879056FBF}"/>
              </c:ext>
            </c:extLst>
          </c:dPt>
          <c:dLbls>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KNN</c:v>
                </c:pt>
                <c:pt idx="1">
                  <c:v>CNN</c:v>
                </c:pt>
                <c:pt idx="2">
                  <c:v>SVM</c:v>
                </c:pt>
                <c:pt idx="3">
                  <c:v>DT</c:v>
                </c:pt>
                <c:pt idx="4">
                  <c:v>LR</c:v>
                </c:pt>
              </c:strCache>
            </c:strRef>
          </c:cat>
          <c:val>
            <c:numRef>
              <c:f>Sheet1!$C$2:$C$6</c:f>
              <c:numCache>
                <c:formatCode>General</c:formatCode>
                <c:ptCount val="5"/>
                <c:pt idx="0">
                  <c:v>79</c:v>
                </c:pt>
                <c:pt idx="1">
                  <c:v>68</c:v>
                </c:pt>
                <c:pt idx="2">
                  <c:v>52</c:v>
                </c:pt>
                <c:pt idx="3">
                  <c:v>73</c:v>
                </c:pt>
                <c:pt idx="4">
                  <c:v>63</c:v>
                </c:pt>
              </c:numCache>
            </c:numRef>
          </c:val>
          <c:extLst>
            <c:ext xmlns:c16="http://schemas.microsoft.com/office/drawing/2014/chart" uri="{C3380CC4-5D6E-409C-BE32-E72D297353CC}">
              <c16:uniqueId val="{00000001-D8B6-D242-8DAB-E6D3FD61E22C}"/>
            </c:ext>
          </c:extLst>
        </c:ser>
        <c:dLbls>
          <c:showLegendKey val="0"/>
          <c:showVal val="1"/>
          <c:showCatName val="0"/>
          <c:showSerName val="0"/>
          <c:showPercent val="0"/>
          <c:showBubbleSize val="0"/>
        </c:dLbls>
        <c:gapWidth val="75"/>
        <c:axId val="2007176943"/>
        <c:axId val="1987411295"/>
      </c:barChart>
      <c:catAx>
        <c:axId val="20071769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crossAx val="1987411295"/>
        <c:crosses val="autoZero"/>
        <c:auto val="1"/>
        <c:lblAlgn val="ctr"/>
        <c:lblOffset val="100"/>
        <c:noMultiLvlLbl val="0"/>
      </c:catAx>
      <c:valAx>
        <c:axId val="19874112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crossAx val="20071769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400">
          <a:solidFill>
            <a:srgbClr val="343862"/>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svg>
</file>

<file path=ppt/media/image2.png>
</file>

<file path=ppt/media/image3.svg>
</file>

<file path=ppt/media/image4.png>
</file>

<file path=ppt/media/image5.sv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40E17D-3AE7-944D-84E0-812DA5348E1A}" type="datetimeFigureOut">
              <a:rPr lang="en-US" smtClean="0"/>
              <a:t>5/6/21</a:t>
            </a:fld>
            <a:endParaRPr lang="en-US"/>
          </a:p>
        </p:txBody>
      </p:sp>
      <p:sp>
        <p:nvSpPr>
          <p:cNvPr id="4" name="Slide Image Placeholder 3"/>
          <p:cNvSpPr>
            <a:spLocks noGrp="1" noRot="1" noChangeAspect="1"/>
          </p:cNvSpPr>
          <p:nvPr>
            <p:ph type="sldImg" idx="2"/>
          </p:nvPr>
        </p:nvSpPr>
        <p:spPr>
          <a:xfrm>
            <a:off x="684213" y="1143000"/>
            <a:ext cx="5489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2EE237-DCA5-A341-9CF3-CC5C6D630F17}" type="slidenum">
              <a:rPr lang="en-US" smtClean="0"/>
              <a:t>‹#›</a:t>
            </a:fld>
            <a:endParaRPr lang="en-US"/>
          </a:p>
        </p:txBody>
      </p:sp>
    </p:spTree>
    <p:extLst>
      <p:ext uri="{BB962C8B-B14F-4D97-AF65-F5344CB8AC3E}">
        <p14:creationId xmlns:p14="http://schemas.microsoft.com/office/powerpoint/2010/main" val="3552198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9413" y="685800"/>
            <a:ext cx="6099175"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2A8830-EFAE-A140-9A9D-38102BE89715}" type="slidenum">
              <a:rPr lang="es-ES" smtClean="0"/>
              <a:t>1</a:t>
            </a:fld>
            <a:endParaRPr lang="es-ES"/>
          </a:p>
        </p:txBody>
      </p:sp>
    </p:spTree>
    <p:extLst>
      <p:ext uri="{BB962C8B-B14F-4D97-AF65-F5344CB8AC3E}">
        <p14:creationId xmlns:p14="http://schemas.microsoft.com/office/powerpoint/2010/main" val="22485819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983560" y="3666386"/>
            <a:ext cx="29901356" cy="7799493"/>
          </a:xfrm>
        </p:spPr>
        <p:txBody>
          <a:bodyPr anchor="b"/>
          <a:lstStyle>
            <a:lvl1pPr algn="ctr">
              <a:defRPr sz="19600"/>
            </a:lvl1pPr>
          </a:lstStyle>
          <a:p>
            <a:r>
              <a:rPr lang="en-US"/>
              <a:t>Click to edit Master title style</a:t>
            </a:r>
            <a:endParaRPr lang="en-US" dirty="0"/>
          </a:p>
        </p:txBody>
      </p:sp>
      <p:sp>
        <p:nvSpPr>
          <p:cNvPr id="3" name="Subtitle 2"/>
          <p:cNvSpPr>
            <a:spLocks noGrp="1"/>
          </p:cNvSpPr>
          <p:nvPr>
            <p:ph type="subTitle" idx="1"/>
          </p:nvPr>
        </p:nvSpPr>
        <p:spPr>
          <a:xfrm>
            <a:off x="4983560" y="11766657"/>
            <a:ext cx="29901356" cy="5408823"/>
          </a:xfrm>
        </p:spPr>
        <p:txBody>
          <a:bodyPr/>
          <a:lstStyle>
            <a:lvl1pPr marL="0" indent="0" algn="ctr">
              <a:buNone/>
              <a:defRPr sz="7840"/>
            </a:lvl1pPr>
            <a:lvl2pPr marL="1493535" indent="0" algn="ctr">
              <a:buNone/>
              <a:defRPr sz="6533"/>
            </a:lvl2pPr>
            <a:lvl3pPr marL="2987070" indent="0" algn="ctr">
              <a:buNone/>
              <a:defRPr sz="5880"/>
            </a:lvl3pPr>
            <a:lvl4pPr marL="4480606" indent="0" algn="ctr">
              <a:buNone/>
              <a:defRPr sz="5227"/>
            </a:lvl4pPr>
            <a:lvl5pPr marL="5974141" indent="0" algn="ctr">
              <a:buNone/>
              <a:defRPr sz="5227"/>
            </a:lvl5pPr>
            <a:lvl6pPr marL="7467676" indent="0" algn="ctr">
              <a:buNone/>
              <a:defRPr sz="5227"/>
            </a:lvl6pPr>
            <a:lvl7pPr marL="8961211" indent="0" algn="ctr">
              <a:buNone/>
              <a:defRPr sz="5227"/>
            </a:lvl7pPr>
            <a:lvl8pPr marL="10454747" indent="0" algn="ctr">
              <a:buNone/>
              <a:defRPr sz="5227"/>
            </a:lvl8pPr>
            <a:lvl9pPr marL="11948282" indent="0" algn="ctr">
              <a:buNone/>
              <a:defRPr sz="522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34530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7420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530877" y="1192742"/>
            <a:ext cx="8596640" cy="1898533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40958" y="1192742"/>
            <a:ext cx="25291564" cy="189853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27164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67468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20193" y="5585146"/>
            <a:ext cx="34386560" cy="9318941"/>
          </a:xfrm>
        </p:spPr>
        <p:txBody>
          <a:bodyPr anchor="b"/>
          <a:lstStyle>
            <a:lvl1pPr>
              <a:defRPr sz="19600"/>
            </a:lvl1pPr>
          </a:lstStyle>
          <a:p>
            <a:r>
              <a:rPr lang="en-US"/>
              <a:t>Click to edit Master title style</a:t>
            </a:r>
            <a:endParaRPr lang="en-US" dirty="0"/>
          </a:p>
        </p:txBody>
      </p:sp>
      <p:sp>
        <p:nvSpPr>
          <p:cNvPr id="3" name="Text Placeholder 2"/>
          <p:cNvSpPr>
            <a:spLocks noGrp="1"/>
          </p:cNvSpPr>
          <p:nvPr>
            <p:ph type="body" idx="1"/>
          </p:nvPr>
        </p:nvSpPr>
        <p:spPr>
          <a:xfrm>
            <a:off x="2720193" y="14992247"/>
            <a:ext cx="34386560" cy="4900611"/>
          </a:xfrm>
        </p:spPr>
        <p:txBody>
          <a:bodyPr/>
          <a:lstStyle>
            <a:lvl1pPr marL="0" indent="0">
              <a:buNone/>
              <a:defRPr sz="7840">
                <a:solidFill>
                  <a:schemeClr val="tx1">
                    <a:tint val="75000"/>
                  </a:schemeClr>
                </a:solidFill>
              </a:defRPr>
            </a:lvl1pPr>
            <a:lvl2pPr marL="1493535" indent="0">
              <a:buNone/>
              <a:defRPr sz="6533">
                <a:solidFill>
                  <a:schemeClr val="tx1">
                    <a:tint val="75000"/>
                  </a:schemeClr>
                </a:solidFill>
              </a:defRPr>
            </a:lvl2pPr>
            <a:lvl3pPr marL="2987070" indent="0">
              <a:buNone/>
              <a:defRPr sz="5880">
                <a:solidFill>
                  <a:schemeClr val="tx1">
                    <a:tint val="75000"/>
                  </a:schemeClr>
                </a:solidFill>
              </a:defRPr>
            </a:lvl3pPr>
            <a:lvl4pPr marL="4480606" indent="0">
              <a:buNone/>
              <a:defRPr sz="5227">
                <a:solidFill>
                  <a:schemeClr val="tx1">
                    <a:tint val="75000"/>
                  </a:schemeClr>
                </a:solidFill>
              </a:defRPr>
            </a:lvl4pPr>
            <a:lvl5pPr marL="5974141" indent="0">
              <a:buNone/>
              <a:defRPr sz="5227">
                <a:solidFill>
                  <a:schemeClr val="tx1">
                    <a:tint val="75000"/>
                  </a:schemeClr>
                </a:solidFill>
              </a:defRPr>
            </a:lvl5pPr>
            <a:lvl6pPr marL="7467676" indent="0">
              <a:buNone/>
              <a:defRPr sz="5227">
                <a:solidFill>
                  <a:schemeClr val="tx1">
                    <a:tint val="75000"/>
                  </a:schemeClr>
                </a:solidFill>
              </a:defRPr>
            </a:lvl6pPr>
            <a:lvl7pPr marL="8961211" indent="0">
              <a:buNone/>
              <a:defRPr sz="5227">
                <a:solidFill>
                  <a:schemeClr val="tx1">
                    <a:tint val="75000"/>
                  </a:schemeClr>
                </a:solidFill>
              </a:defRPr>
            </a:lvl7pPr>
            <a:lvl8pPr marL="10454747" indent="0">
              <a:buNone/>
              <a:defRPr sz="5227">
                <a:solidFill>
                  <a:schemeClr val="tx1">
                    <a:tint val="75000"/>
                  </a:schemeClr>
                </a:solidFill>
              </a:defRPr>
            </a:lvl8pPr>
            <a:lvl9pPr marL="11948282" indent="0">
              <a:buNone/>
              <a:defRPr sz="522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5/6/21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41660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40958" y="5963708"/>
            <a:ext cx="16944102" cy="14214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183415" y="5963708"/>
            <a:ext cx="16944102" cy="14214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5/6/21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403657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46150" y="1192744"/>
            <a:ext cx="34386560" cy="4330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46152" y="5491799"/>
            <a:ext cx="16866232" cy="2691446"/>
          </a:xfrm>
        </p:spPr>
        <p:txBody>
          <a:bodyPr anchor="b"/>
          <a:lstStyle>
            <a:lvl1pPr marL="0" indent="0">
              <a:buNone/>
              <a:defRPr sz="7840" b="1"/>
            </a:lvl1pPr>
            <a:lvl2pPr marL="1493535" indent="0">
              <a:buNone/>
              <a:defRPr sz="6533" b="1"/>
            </a:lvl2pPr>
            <a:lvl3pPr marL="2987070" indent="0">
              <a:buNone/>
              <a:defRPr sz="5880" b="1"/>
            </a:lvl3pPr>
            <a:lvl4pPr marL="4480606" indent="0">
              <a:buNone/>
              <a:defRPr sz="5227" b="1"/>
            </a:lvl4pPr>
            <a:lvl5pPr marL="5974141" indent="0">
              <a:buNone/>
              <a:defRPr sz="5227" b="1"/>
            </a:lvl5pPr>
            <a:lvl6pPr marL="7467676" indent="0">
              <a:buNone/>
              <a:defRPr sz="5227" b="1"/>
            </a:lvl6pPr>
            <a:lvl7pPr marL="8961211" indent="0">
              <a:buNone/>
              <a:defRPr sz="5227" b="1"/>
            </a:lvl7pPr>
            <a:lvl8pPr marL="10454747" indent="0">
              <a:buNone/>
              <a:defRPr sz="5227" b="1"/>
            </a:lvl8pPr>
            <a:lvl9pPr marL="11948282" indent="0">
              <a:buNone/>
              <a:defRPr sz="5227" b="1"/>
            </a:lvl9pPr>
          </a:lstStyle>
          <a:p>
            <a:pPr lvl="0"/>
            <a:r>
              <a:rPr lang="en-US"/>
              <a:t>Click to edit Master text styles</a:t>
            </a:r>
          </a:p>
        </p:txBody>
      </p:sp>
      <p:sp>
        <p:nvSpPr>
          <p:cNvPr id="4" name="Content Placeholder 3"/>
          <p:cNvSpPr>
            <a:spLocks noGrp="1"/>
          </p:cNvSpPr>
          <p:nvPr>
            <p:ph sz="half" idx="2"/>
          </p:nvPr>
        </p:nvSpPr>
        <p:spPr>
          <a:xfrm>
            <a:off x="2746152" y="8183245"/>
            <a:ext cx="16866232" cy="120363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183415" y="5491799"/>
            <a:ext cx="16949295" cy="2691446"/>
          </a:xfrm>
        </p:spPr>
        <p:txBody>
          <a:bodyPr anchor="b"/>
          <a:lstStyle>
            <a:lvl1pPr marL="0" indent="0">
              <a:buNone/>
              <a:defRPr sz="7840" b="1"/>
            </a:lvl1pPr>
            <a:lvl2pPr marL="1493535" indent="0">
              <a:buNone/>
              <a:defRPr sz="6533" b="1"/>
            </a:lvl2pPr>
            <a:lvl3pPr marL="2987070" indent="0">
              <a:buNone/>
              <a:defRPr sz="5880" b="1"/>
            </a:lvl3pPr>
            <a:lvl4pPr marL="4480606" indent="0">
              <a:buNone/>
              <a:defRPr sz="5227" b="1"/>
            </a:lvl4pPr>
            <a:lvl5pPr marL="5974141" indent="0">
              <a:buNone/>
              <a:defRPr sz="5227" b="1"/>
            </a:lvl5pPr>
            <a:lvl6pPr marL="7467676" indent="0">
              <a:buNone/>
              <a:defRPr sz="5227" b="1"/>
            </a:lvl6pPr>
            <a:lvl7pPr marL="8961211" indent="0">
              <a:buNone/>
              <a:defRPr sz="5227" b="1"/>
            </a:lvl7pPr>
            <a:lvl8pPr marL="10454747" indent="0">
              <a:buNone/>
              <a:defRPr sz="5227" b="1"/>
            </a:lvl8pPr>
            <a:lvl9pPr marL="11948282" indent="0">
              <a:buNone/>
              <a:defRPr sz="5227" b="1"/>
            </a:lvl9pPr>
          </a:lstStyle>
          <a:p>
            <a:pPr lvl="0"/>
            <a:r>
              <a:rPr lang="en-US"/>
              <a:t>Click to edit Master text styles</a:t>
            </a:r>
          </a:p>
        </p:txBody>
      </p:sp>
      <p:sp>
        <p:nvSpPr>
          <p:cNvPr id="6" name="Content Placeholder 5"/>
          <p:cNvSpPr>
            <a:spLocks noGrp="1"/>
          </p:cNvSpPr>
          <p:nvPr>
            <p:ph sz="quarter" idx="4"/>
          </p:nvPr>
        </p:nvSpPr>
        <p:spPr>
          <a:xfrm>
            <a:off x="20183415" y="8183245"/>
            <a:ext cx="16949295" cy="120363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5/6/21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03402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5/6/21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91867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5/6/21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7850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46152" y="1493520"/>
            <a:ext cx="12858620" cy="5227320"/>
          </a:xfrm>
        </p:spPr>
        <p:txBody>
          <a:bodyPr anchor="b"/>
          <a:lstStyle>
            <a:lvl1pPr>
              <a:defRPr sz="10453"/>
            </a:lvl1pPr>
          </a:lstStyle>
          <a:p>
            <a:r>
              <a:rPr lang="en-US"/>
              <a:t>Click to edit Master title style</a:t>
            </a:r>
            <a:endParaRPr lang="en-US" dirty="0"/>
          </a:p>
        </p:txBody>
      </p:sp>
      <p:sp>
        <p:nvSpPr>
          <p:cNvPr id="3" name="Content Placeholder 2"/>
          <p:cNvSpPr>
            <a:spLocks noGrp="1"/>
          </p:cNvSpPr>
          <p:nvPr>
            <p:ph idx="1"/>
          </p:nvPr>
        </p:nvSpPr>
        <p:spPr>
          <a:xfrm>
            <a:off x="16949295" y="3225590"/>
            <a:ext cx="20183415" cy="15920508"/>
          </a:xfrm>
        </p:spPr>
        <p:txBody>
          <a:bodyPr/>
          <a:lstStyle>
            <a:lvl1pPr>
              <a:defRPr sz="10453"/>
            </a:lvl1pPr>
            <a:lvl2pPr>
              <a:defRPr sz="9147"/>
            </a:lvl2pPr>
            <a:lvl3pPr>
              <a:defRPr sz="7840"/>
            </a:lvl3pPr>
            <a:lvl4pPr>
              <a:defRPr sz="6533"/>
            </a:lvl4pPr>
            <a:lvl5pPr>
              <a:defRPr sz="6533"/>
            </a:lvl5pPr>
            <a:lvl6pPr>
              <a:defRPr sz="6533"/>
            </a:lvl6pPr>
            <a:lvl7pPr>
              <a:defRPr sz="6533"/>
            </a:lvl7pPr>
            <a:lvl8pPr>
              <a:defRPr sz="6533"/>
            </a:lvl8pPr>
            <a:lvl9pPr>
              <a:defRPr sz="65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46152" y="6720840"/>
            <a:ext cx="12858620" cy="12451187"/>
          </a:xfrm>
        </p:spPr>
        <p:txBody>
          <a:bodyPr/>
          <a:lstStyle>
            <a:lvl1pPr marL="0" indent="0">
              <a:buNone/>
              <a:defRPr sz="5227"/>
            </a:lvl1pPr>
            <a:lvl2pPr marL="1493535" indent="0">
              <a:buNone/>
              <a:defRPr sz="4573"/>
            </a:lvl2pPr>
            <a:lvl3pPr marL="2987070" indent="0">
              <a:buNone/>
              <a:defRPr sz="3920"/>
            </a:lvl3pPr>
            <a:lvl4pPr marL="4480606" indent="0">
              <a:buNone/>
              <a:defRPr sz="3267"/>
            </a:lvl4pPr>
            <a:lvl5pPr marL="5974141" indent="0">
              <a:buNone/>
              <a:defRPr sz="3267"/>
            </a:lvl5pPr>
            <a:lvl6pPr marL="7467676" indent="0">
              <a:buNone/>
              <a:defRPr sz="3267"/>
            </a:lvl6pPr>
            <a:lvl7pPr marL="8961211" indent="0">
              <a:buNone/>
              <a:defRPr sz="3267"/>
            </a:lvl7pPr>
            <a:lvl8pPr marL="10454747" indent="0">
              <a:buNone/>
              <a:defRPr sz="3267"/>
            </a:lvl8pPr>
            <a:lvl9pPr marL="11948282" indent="0">
              <a:buNone/>
              <a:defRPr sz="326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5/6/21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07694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46152" y="1493520"/>
            <a:ext cx="12858620" cy="5227320"/>
          </a:xfrm>
        </p:spPr>
        <p:txBody>
          <a:bodyPr anchor="b"/>
          <a:lstStyle>
            <a:lvl1pPr>
              <a:defRPr sz="10453"/>
            </a:lvl1pPr>
          </a:lstStyle>
          <a:p>
            <a:r>
              <a:rPr lang="en-US"/>
              <a:t>Click to edit Master title style</a:t>
            </a:r>
            <a:endParaRPr lang="en-US" dirty="0"/>
          </a:p>
        </p:txBody>
      </p:sp>
      <p:sp>
        <p:nvSpPr>
          <p:cNvPr id="3" name="Picture Placeholder 2"/>
          <p:cNvSpPr>
            <a:spLocks noGrp="1" noChangeAspect="1"/>
          </p:cNvSpPr>
          <p:nvPr>
            <p:ph type="pic" idx="1"/>
          </p:nvPr>
        </p:nvSpPr>
        <p:spPr>
          <a:xfrm>
            <a:off x="16949295" y="3225590"/>
            <a:ext cx="20183415" cy="15920508"/>
          </a:xfrm>
        </p:spPr>
        <p:txBody>
          <a:bodyPr anchor="t"/>
          <a:lstStyle>
            <a:lvl1pPr marL="0" indent="0">
              <a:buNone/>
              <a:defRPr sz="10453"/>
            </a:lvl1pPr>
            <a:lvl2pPr marL="1493535" indent="0">
              <a:buNone/>
              <a:defRPr sz="9147"/>
            </a:lvl2pPr>
            <a:lvl3pPr marL="2987070" indent="0">
              <a:buNone/>
              <a:defRPr sz="7840"/>
            </a:lvl3pPr>
            <a:lvl4pPr marL="4480606" indent="0">
              <a:buNone/>
              <a:defRPr sz="6533"/>
            </a:lvl4pPr>
            <a:lvl5pPr marL="5974141" indent="0">
              <a:buNone/>
              <a:defRPr sz="6533"/>
            </a:lvl5pPr>
            <a:lvl6pPr marL="7467676" indent="0">
              <a:buNone/>
              <a:defRPr sz="6533"/>
            </a:lvl6pPr>
            <a:lvl7pPr marL="8961211" indent="0">
              <a:buNone/>
              <a:defRPr sz="6533"/>
            </a:lvl7pPr>
            <a:lvl8pPr marL="10454747" indent="0">
              <a:buNone/>
              <a:defRPr sz="6533"/>
            </a:lvl8pPr>
            <a:lvl9pPr marL="11948282" indent="0">
              <a:buNone/>
              <a:defRPr sz="6533"/>
            </a:lvl9pPr>
          </a:lstStyle>
          <a:p>
            <a:r>
              <a:rPr lang="en-US"/>
              <a:t>Click icon to add picture</a:t>
            </a:r>
            <a:endParaRPr lang="en-US" dirty="0"/>
          </a:p>
        </p:txBody>
      </p:sp>
      <p:sp>
        <p:nvSpPr>
          <p:cNvPr id="4" name="Text Placeholder 3"/>
          <p:cNvSpPr>
            <a:spLocks noGrp="1"/>
          </p:cNvSpPr>
          <p:nvPr>
            <p:ph type="body" sz="half" idx="2"/>
          </p:nvPr>
        </p:nvSpPr>
        <p:spPr>
          <a:xfrm>
            <a:off x="2746152" y="6720840"/>
            <a:ext cx="12858620" cy="12451187"/>
          </a:xfrm>
        </p:spPr>
        <p:txBody>
          <a:bodyPr/>
          <a:lstStyle>
            <a:lvl1pPr marL="0" indent="0">
              <a:buNone/>
              <a:defRPr sz="5227"/>
            </a:lvl1pPr>
            <a:lvl2pPr marL="1493535" indent="0">
              <a:buNone/>
              <a:defRPr sz="4573"/>
            </a:lvl2pPr>
            <a:lvl3pPr marL="2987070" indent="0">
              <a:buNone/>
              <a:defRPr sz="3920"/>
            </a:lvl3pPr>
            <a:lvl4pPr marL="4480606" indent="0">
              <a:buNone/>
              <a:defRPr sz="3267"/>
            </a:lvl4pPr>
            <a:lvl5pPr marL="5974141" indent="0">
              <a:buNone/>
              <a:defRPr sz="3267"/>
            </a:lvl5pPr>
            <a:lvl6pPr marL="7467676" indent="0">
              <a:buNone/>
              <a:defRPr sz="3267"/>
            </a:lvl6pPr>
            <a:lvl7pPr marL="8961211" indent="0">
              <a:buNone/>
              <a:defRPr sz="3267"/>
            </a:lvl7pPr>
            <a:lvl8pPr marL="10454747" indent="0">
              <a:buNone/>
              <a:defRPr sz="3267"/>
            </a:lvl8pPr>
            <a:lvl9pPr marL="11948282" indent="0">
              <a:buNone/>
              <a:defRPr sz="326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5/6/21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224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0958" y="1192744"/>
            <a:ext cx="34386560" cy="4330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40958" y="5963708"/>
            <a:ext cx="34386560" cy="1421437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0958" y="20764078"/>
            <a:ext cx="8970407" cy="1192742"/>
          </a:xfrm>
          <a:prstGeom prst="rect">
            <a:avLst/>
          </a:prstGeom>
        </p:spPr>
        <p:txBody>
          <a:bodyPr vert="horz" lIns="91440" tIns="45720" rIns="91440" bIns="45720" rtlCol="0" anchor="ctr"/>
          <a:lstStyle>
            <a:lvl1pPr algn="l">
              <a:defRPr sz="3920">
                <a:solidFill>
                  <a:schemeClr val="tx1">
                    <a:tint val="75000"/>
                  </a:schemeClr>
                </a:solidFill>
              </a:defRPr>
            </a:lvl1pPr>
          </a:lstStyle>
          <a:p>
            <a:fld id="{C764DE79-268F-4C1A-8933-263129D2AF90}" type="datetimeFigureOut">
              <a:rPr lang="en-US" smtClean="0"/>
              <a:t>5/6/21</a:t>
            </a:fld>
            <a:endParaRPr lang="en-US" dirty="0"/>
          </a:p>
        </p:txBody>
      </p:sp>
      <p:sp>
        <p:nvSpPr>
          <p:cNvPr id="5" name="Footer Placeholder 4"/>
          <p:cNvSpPr>
            <a:spLocks noGrp="1"/>
          </p:cNvSpPr>
          <p:nvPr>
            <p:ph type="ftr" sz="quarter" idx="3"/>
          </p:nvPr>
        </p:nvSpPr>
        <p:spPr>
          <a:xfrm>
            <a:off x="13206433" y="20764078"/>
            <a:ext cx="13455610" cy="1192742"/>
          </a:xfrm>
          <a:prstGeom prst="rect">
            <a:avLst/>
          </a:prstGeom>
        </p:spPr>
        <p:txBody>
          <a:bodyPr vert="horz" lIns="91440" tIns="45720" rIns="91440" bIns="45720" rtlCol="0" anchor="ctr"/>
          <a:lstStyle>
            <a:lvl1pPr algn="ctr">
              <a:defRPr sz="392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8157110" y="20764078"/>
            <a:ext cx="8970407" cy="1192742"/>
          </a:xfrm>
          <a:prstGeom prst="rect">
            <a:avLst/>
          </a:prstGeom>
        </p:spPr>
        <p:txBody>
          <a:bodyPr vert="horz" lIns="91440" tIns="45720" rIns="91440" bIns="45720" rtlCol="0" anchor="ctr"/>
          <a:lstStyle>
            <a:lvl1pPr algn="r">
              <a:defRPr sz="392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272838904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txStyles>
    <p:titleStyle>
      <a:lvl1pPr algn="l" defTabSz="2987070" rtl="0" eaLnBrk="1" latinLnBrk="0" hangingPunct="1">
        <a:lnSpc>
          <a:spcPct val="90000"/>
        </a:lnSpc>
        <a:spcBef>
          <a:spcPct val="0"/>
        </a:spcBef>
        <a:buNone/>
        <a:defRPr sz="14373" kern="1200">
          <a:solidFill>
            <a:schemeClr val="tx1"/>
          </a:solidFill>
          <a:latin typeface="+mj-lt"/>
          <a:ea typeface="+mj-ea"/>
          <a:cs typeface="+mj-cs"/>
        </a:defRPr>
      </a:lvl1pPr>
    </p:titleStyle>
    <p:bodyStyle>
      <a:lvl1pPr marL="746768" indent="-746768" algn="l" defTabSz="2987070" rtl="0" eaLnBrk="1" latinLnBrk="0" hangingPunct="1">
        <a:lnSpc>
          <a:spcPct val="90000"/>
        </a:lnSpc>
        <a:spcBef>
          <a:spcPts val="3267"/>
        </a:spcBef>
        <a:buFont typeface="Arial" panose="020B0604020202020204" pitchFamily="34" charset="0"/>
        <a:buChar char="•"/>
        <a:defRPr sz="9147" kern="1200">
          <a:solidFill>
            <a:schemeClr val="tx1"/>
          </a:solidFill>
          <a:latin typeface="+mn-lt"/>
          <a:ea typeface="+mn-ea"/>
          <a:cs typeface="+mn-cs"/>
        </a:defRPr>
      </a:lvl1pPr>
      <a:lvl2pPr marL="2240303" indent="-746768" algn="l" defTabSz="2987070" rtl="0" eaLnBrk="1" latinLnBrk="0" hangingPunct="1">
        <a:lnSpc>
          <a:spcPct val="90000"/>
        </a:lnSpc>
        <a:spcBef>
          <a:spcPts val="1633"/>
        </a:spcBef>
        <a:buFont typeface="Arial" panose="020B0604020202020204" pitchFamily="34" charset="0"/>
        <a:buChar char="•"/>
        <a:defRPr sz="7840" kern="1200">
          <a:solidFill>
            <a:schemeClr val="tx1"/>
          </a:solidFill>
          <a:latin typeface="+mn-lt"/>
          <a:ea typeface="+mn-ea"/>
          <a:cs typeface="+mn-cs"/>
        </a:defRPr>
      </a:lvl2pPr>
      <a:lvl3pPr marL="3733838" indent="-746768" algn="l" defTabSz="2987070" rtl="0" eaLnBrk="1" latinLnBrk="0" hangingPunct="1">
        <a:lnSpc>
          <a:spcPct val="90000"/>
        </a:lnSpc>
        <a:spcBef>
          <a:spcPts val="1633"/>
        </a:spcBef>
        <a:buFont typeface="Arial" panose="020B0604020202020204" pitchFamily="34" charset="0"/>
        <a:buChar char="•"/>
        <a:defRPr sz="6533" kern="1200">
          <a:solidFill>
            <a:schemeClr val="tx1"/>
          </a:solidFill>
          <a:latin typeface="+mn-lt"/>
          <a:ea typeface="+mn-ea"/>
          <a:cs typeface="+mn-cs"/>
        </a:defRPr>
      </a:lvl3pPr>
      <a:lvl4pPr marL="5227373"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4pPr>
      <a:lvl5pPr marL="6720909"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5pPr>
      <a:lvl6pPr marL="8214444"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6pPr>
      <a:lvl7pPr marL="9707979"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7pPr>
      <a:lvl8pPr marL="11201514"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8pPr>
      <a:lvl9pPr marL="12695050"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9pPr>
    </p:bodyStyle>
    <p:otherStyle>
      <a:defPPr>
        <a:defRPr lang="en-US"/>
      </a:defPPr>
      <a:lvl1pPr marL="0" algn="l" defTabSz="2987070" rtl="0" eaLnBrk="1" latinLnBrk="0" hangingPunct="1">
        <a:defRPr sz="5880" kern="1200">
          <a:solidFill>
            <a:schemeClr val="tx1"/>
          </a:solidFill>
          <a:latin typeface="+mn-lt"/>
          <a:ea typeface="+mn-ea"/>
          <a:cs typeface="+mn-cs"/>
        </a:defRPr>
      </a:lvl1pPr>
      <a:lvl2pPr marL="1493535" algn="l" defTabSz="2987070" rtl="0" eaLnBrk="1" latinLnBrk="0" hangingPunct="1">
        <a:defRPr sz="5880" kern="1200">
          <a:solidFill>
            <a:schemeClr val="tx1"/>
          </a:solidFill>
          <a:latin typeface="+mn-lt"/>
          <a:ea typeface="+mn-ea"/>
          <a:cs typeface="+mn-cs"/>
        </a:defRPr>
      </a:lvl2pPr>
      <a:lvl3pPr marL="2987070" algn="l" defTabSz="2987070" rtl="0" eaLnBrk="1" latinLnBrk="0" hangingPunct="1">
        <a:defRPr sz="5880" kern="1200">
          <a:solidFill>
            <a:schemeClr val="tx1"/>
          </a:solidFill>
          <a:latin typeface="+mn-lt"/>
          <a:ea typeface="+mn-ea"/>
          <a:cs typeface="+mn-cs"/>
        </a:defRPr>
      </a:lvl3pPr>
      <a:lvl4pPr marL="4480606" algn="l" defTabSz="2987070" rtl="0" eaLnBrk="1" latinLnBrk="0" hangingPunct="1">
        <a:defRPr sz="5880" kern="1200">
          <a:solidFill>
            <a:schemeClr val="tx1"/>
          </a:solidFill>
          <a:latin typeface="+mn-lt"/>
          <a:ea typeface="+mn-ea"/>
          <a:cs typeface="+mn-cs"/>
        </a:defRPr>
      </a:lvl4pPr>
      <a:lvl5pPr marL="5974141" algn="l" defTabSz="2987070" rtl="0" eaLnBrk="1" latinLnBrk="0" hangingPunct="1">
        <a:defRPr sz="5880" kern="1200">
          <a:solidFill>
            <a:schemeClr val="tx1"/>
          </a:solidFill>
          <a:latin typeface="+mn-lt"/>
          <a:ea typeface="+mn-ea"/>
          <a:cs typeface="+mn-cs"/>
        </a:defRPr>
      </a:lvl5pPr>
      <a:lvl6pPr marL="7467676" algn="l" defTabSz="2987070" rtl="0" eaLnBrk="1" latinLnBrk="0" hangingPunct="1">
        <a:defRPr sz="5880" kern="1200">
          <a:solidFill>
            <a:schemeClr val="tx1"/>
          </a:solidFill>
          <a:latin typeface="+mn-lt"/>
          <a:ea typeface="+mn-ea"/>
          <a:cs typeface="+mn-cs"/>
        </a:defRPr>
      </a:lvl6pPr>
      <a:lvl7pPr marL="8961211" algn="l" defTabSz="2987070" rtl="0" eaLnBrk="1" latinLnBrk="0" hangingPunct="1">
        <a:defRPr sz="5880" kern="1200">
          <a:solidFill>
            <a:schemeClr val="tx1"/>
          </a:solidFill>
          <a:latin typeface="+mn-lt"/>
          <a:ea typeface="+mn-ea"/>
          <a:cs typeface="+mn-cs"/>
        </a:defRPr>
      </a:lvl7pPr>
      <a:lvl8pPr marL="10454747" algn="l" defTabSz="2987070" rtl="0" eaLnBrk="1" latinLnBrk="0" hangingPunct="1">
        <a:defRPr sz="5880" kern="1200">
          <a:solidFill>
            <a:schemeClr val="tx1"/>
          </a:solidFill>
          <a:latin typeface="+mn-lt"/>
          <a:ea typeface="+mn-ea"/>
          <a:cs typeface="+mn-cs"/>
        </a:defRPr>
      </a:lvl8pPr>
      <a:lvl9pPr marL="11948282" algn="l" defTabSz="2987070" rtl="0" eaLnBrk="1" latinLnBrk="0" hangingPunct="1">
        <a:defRPr sz="58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hart" Target="../charts/chart1.xml"/><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5.svg"/><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8.jpeg"/><Relationship Id="rId5" Type="http://schemas.openxmlformats.org/officeDocument/2006/relationships/image" Target="../media/image3.sv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3EB5BDC-843C-4F4E-A0BF-338CE9D673FD}"/>
              </a:ext>
            </a:extLst>
          </p:cNvPr>
          <p:cNvPicPr>
            <a:picLocks noChangeAspect="1"/>
          </p:cNvPicPr>
          <p:nvPr/>
        </p:nvPicPr>
        <p:blipFill>
          <a:blip r:embed="rId3"/>
          <a:srcRect/>
          <a:stretch/>
        </p:blipFill>
        <p:spPr>
          <a:xfrm>
            <a:off x="11108282" y="3242082"/>
            <a:ext cx="11226111" cy="13495871"/>
          </a:xfrm>
          <a:prstGeom prst="rect">
            <a:avLst/>
          </a:prstGeom>
        </p:spPr>
      </p:pic>
      <p:pic>
        <p:nvPicPr>
          <p:cNvPr id="41" name="Picture 4">
            <a:extLst>
              <a:ext uri="{FF2B5EF4-FFF2-40B4-BE49-F238E27FC236}">
                <a16:creationId xmlns:a16="http://schemas.microsoft.com/office/drawing/2014/main" id="{5F822CE2-D9B3-E044-B816-5AD5985F02A8}"/>
              </a:ext>
            </a:extLst>
          </p:cNvPr>
          <p:cNvPicPr>
            <a:picLocks/>
          </p:cNvPicPr>
          <p:nvPr/>
        </p:nvPicPr>
        <p:blipFill>
          <a:blip r:embed="rId4">
            <a:alphaModFix amt="9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l="30289" r="30289"/>
          <a:stretch>
            <a:fillRect/>
          </a:stretch>
        </p:blipFill>
        <p:spPr>
          <a:xfrm>
            <a:off x="29060238" y="3555863"/>
            <a:ext cx="9225291" cy="18581576"/>
          </a:xfrm>
          <a:prstGeom prst="rect">
            <a:avLst/>
          </a:prstGeom>
        </p:spPr>
      </p:pic>
      <p:grpSp>
        <p:nvGrpSpPr>
          <p:cNvPr id="58" name="Group 57">
            <a:extLst>
              <a:ext uri="{FF2B5EF4-FFF2-40B4-BE49-F238E27FC236}">
                <a16:creationId xmlns:a16="http://schemas.microsoft.com/office/drawing/2014/main" id="{0F4EF74C-16F8-9143-9039-269BEB071DFE}"/>
              </a:ext>
            </a:extLst>
          </p:cNvPr>
          <p:cNvGrpSpPr/>
          <p:nvPr/>
        </p:nvGrpSpPr>
        <p:grpSpPr>
          <a:xfrm>
            <a:off x="29353557" y="16722544"/>
            <a:ext cx="8649695" cy="5405835"/>
            <a:chOff x="42101646" y="20308710"/>
            <a:chExt cx="12508713" cy="7817621"/>
          </a:xfrm>
        </p:grpSpPr>
        <p:pic>
          <p:nvPicPr>
            <p:cNvPr id="59" name="Picture 51">
              <a:extLst>
                <a:ext uri="{FF2B5EF4-FFF2-40B4-BE49-F238E27FC236}">
                  <a16:creationId xmlns:a16="http://schemas.microsoft.com/office/drawing/2014/main" id="{36239EC6-0F8B-5345-8E8A-3C3D84F0887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42101646" y="20308710"/>
              <a:ext cx="7315200" cy="40071"/>
            </a:xfrm>
            <a:prstGeom prst="rect">
              <a:avLst/>
            </a:prstGeom>
          </p:spPr>
        </p:pic>
        <p:sp>
          <p:nvSpPr>
            <p:cNvPr id="60" name="TextBox 81">
              <a:extLst>
                <a:ext uri="{FF2B5EF4-FFF2-40B4-BE49-F238E27FC236}">
                  <a16:creationId xmlns:a16="http://schemas.microsoft.com/office/drawing/2014/main" id="{31866C3E-5F37-CE42-863A-2A4E596746B0}"/>
                </a:ext>
              </a:extLst>
            </p:cNvPr>
            <p:cNvSpPr txBox="1"/>
            <p:nvPr/>
          </p:nvSpPr>
          <p:spPr>
            <a:xfrm>
              <a:off x="42115374" y="20447239"/>
              <a:ext cx="12494985" cy="7679092"/>
            </a:xfrm>
            <a:prstGeom prst="rect">
              <a:avLst/>
            </a:prstGeom>
          </p:spPr>
          <p:txBody>
            <a:bodyPr wrap="square" lIns="0" tIns="0" rIns="0" bIns="0" rtlCol="0" anchor="t">
              <a:spAutoFit/>
            </a:bodyPr>
            <a:lstStyle/>
            <a:p>
              <a:pPr algn="just"/>
              <a:r>
                <a:rPr lang="es-ES_tradnl" sz="2800" b="1" spc="192" dirty="0">
                  <a:solidFill>
                    <a:srgbClr val="343862"/>
                  </a:solidFill>
                  <a:latin typeface="Times New Roman" panose="02020603050405020304" pitchFamily="18" charset="0"/>
                  <a:cs typeface="Times New Roman" panose="02020603050405020304" pitchFamily="18" charset="0"/>
                </a:rPr>
                <a:t>REFERENCIAS</a:t>
              </a:r>
            </a:p>
            <a:p>
              <a:pPr algn="just">
                <a:lnSpc>
                  <a:spcPts val="484"/>
                </a:lnSpc>
              </a:pPr>
              <a:endParaRPr lang="en-US" sz="2800" b="1" spc="192" dirty="0">
                <a:solidFill>
                  <a:srgbClr val="343862"/>
                </a:solidFill>
                <a:latin typeface="Times New Roman" panose="02020603050405020304" pitchFamily="18" charset="0"/>
                <a:cs typeface="Times New Roman" panose="02020603050405020304" pitchFamily="18" charset="0"/>
              </a:endParaRP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[1]</a:t>
              </a:r>
              <a:r>
                <a:rPr lang="en-US" sz="1600" dirty="0">
                  <a:solidFill>
                    <a:srgbClr val="343862"/>
                  </a:solidFill>
                  <a:latin typeface="Times New Roman" panose="02020603050405020304" pitchFamily="18" charset="0"/>
                  <a:cs typeface="Times New Roman" panose="02020603050405020304" pitchFamily="18" charset="0"/>
                </a:rPr>
                <a:t>  Natural Resources Conservation Service, “Part 631: Geology,” </a:t>
              </a:r>
              <a:r>
                <a:rPr lang="es-ES_tradnl" sz="1600" dirty="0">
                  <a:solidFill>
                    <a:srgbClr val="343862"/>
                  </a:solidFill>
                  <a:latin typeface="Times New Roman" panose="02020603050405020304" pitchFamily="18" charset="0"/>
                  <a:cs typeface="Times New Roman" panose="02020603050405020304" pitchFamily="18" charset="0"/>
                </a:rPr>
                <a:t>en</a:t>
              </a:r>
              <a:r>
                <a:rPr lang="en-US" sz="1600" dirty="0">
                  <a:solidFill>
                    <a:srgbClr val="343862"/>
                  </a:solidFill>
                  <a:latin typeface="Times New Roman" panose="02020603050405020304" pitchFamily="18" charset="0"/>
                  <a:cs typeface="Times New Roman" panose="02020603050405020304" pitchFamily="18" charset="0"/>
                </a:rPr>
                <a:t> National Engineering Handbook, 210-VI, </a:t>
              </a:r>
              <a:r>
                <a:rPr lang="es-ES_tradnl" sz="1600" dirty="0">
                  <a:solidFill>
                    <a:srgbClr val="343862"/>
                  </a:solidFill>
                  <a:latin typeface="Times New Roman" panose="02020603050405020304" pitchFamily="18" charset="0"/>
                  <a:cs typeface="Times New Roman" panose="02020603050405020304" pitchFamily="18" charset="0"/>
                </a:rPr>
                <a:t>Fecha de acceso</a:t>
              </a:r>
              <a:r>
                <a:rPr lang="en-US" sz="1600" dirty="0">
                  <a:solidFill>
                    <a:srgbClr val="343862"/>
                  </a:solidFill>
                  <a:latin typeface="Times New Roman" panose="02020603050405020304" pitchFamily="18" charset="0"/>
                  <a:cs typeface="Times New Roman" panose="02020603050405020304" pitchFamily="18" charset="0"/>
                </a:rPr>
                <a:t>: 12/16/2020, 2012, Cap. 4, p. 7.</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[2]</a:t>
              </a:r>
              <a:r>
                <a:rPr lang="en-US" sz="1600" dirty="0">
                  <a:solidFill>
                    <a:srgbClr val="343862"/>
                  </a:solidFill>
                  <a:latin typeface="Times New Roman" panose="02020603050405020304" pitchFamily="18" charset="0"/>
                  <a:cs typeface="Times New Roman" panose="02020603050405020304" pitchFamily="18" charset="0"/>
                </a:rPr>
                <a:t> S. Hernández. (2021) </a:t>
              </a:r>
              <a:r>
                <a:rPr lang="en-US" sz="1600" i="1" dirty="0">
                  <a:solidFill>
                    <a:srgbClr val="343862"/>
                  </a:solidFill>
                  <a:latin typeface="Times New Roman" panose="02020603050405020304" pitchFamily="18" charset="0"/>
                  <a:cs typeface="Times New Roman" panose="02020603050405020304" pitchFamily="18" charset="0"/>
                </a:rPr>
                <a:t>Color-extraction</a:t>
              </a:r>
              <a:r>
                <a:rPr lang="en-US" sz="1600" dirty="0">
                  <a:solidFill>
                    <a:srgbClr val="343862"/>
                  </a:solidFill>
                  <a:latin typeface="Times New Roman" panose="02020603050405020304" pitchFamily="18" charset="0"/>
                  <a:cs typeface="Times New Roman" panose="02020603050405020304" pitchFamily="18" charset="0"/>
                </a:rPr>
                <a:t> [</a:t>
              </a:r>
              <a:r>
                <a:rPr lang="es-ES_tradnl" sz="1600" dirty="0">
                  <a:solidFill>
                    <a:srgbClr val="343862"/>
                  </a:solidFill>
                  <a:latin typeface="Times New Roman" panose="02020603050405020304" pitchFamily="18" charset="0"/>
                  <a:cs typeface="Times New Roman" panose="02020603050405020304" pitchFamily="18" charset="0"/>
                </a:rPr>
                <a:t>Código fuente</a:t>
              </a:r>
              <a:r>
                <a:rPr lang="en-US" sz="1600" dirty="0">
                  <a:solidFill>
                    <a:srgbClr val="343862"/>
                  </a:solidFill>
                  <a:latin typeface="Times New Roman" panose="02020603050405020304" pitchFamily="18" charset="0"/>
                  <a:cs typeface="Times New Roman" panose="02020603050405020304" pitchFamily="18" charset="0"/>
                </a:rPr>
                <a:t>]. https://github.com/sarah-hs/Color-extraction/tree/main/Rock-images.</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[3]</a:t>
              </a:r>
              <a:r>
                <a:rPr lang="en-US" sz="1600" dirty="0">
                  <a:solidFill>
                    <a:srgbClr val="343862"/>
                  </a:solidFill>
                  <a:latin typeface="Times New Roman" panose="02020603050405020304" pitchFamily="18" charset="0"/>
                  <a:cs typeface="Times New Roman" panose="02020603050405020304" pitchFamily="18" charset="0"/>
                </a:rPr>
                <a:t>  Y. Zhang, M. Li, S. Han, Q. Ren, y J. Shi, “Intelligent Identification for Rock-Mineral Microscopic Images Using Ensemble Machine Learning Algorithms,” </a:t>
              </a:r>
              <a:r>
                <a:rPr lang="en-US" sz="1600" i="1" dirty="0">
                  <a:solidFill>
                    <a:srgbClr val="343862"/>
                  </a:solidFill>
                  <a:latin typeface="Times New Roman" panose="02020603050405020304" pitchFamily="18" charset="0"/>
                  <a:cs typeface="Times New Roman" panose="02020603050405020304" pitchFamily="18" charset="0"/>
                </a:rPr>
                <a:t>Sensors</a:t>
              </a:r>
              <a:r>
                <a:rPr lang="en-US" sz="1600" dirty="0">
                  <a:solidFill>
                    <a:srgbClr val="343862"/>
                  </a:solidFill>
                  <a:latin typeface="Times New Roman" panose="02020603050405020304" pitchFamily="18" charset="0"/>
                  <a:cs typeface="Times New Roman" panose="02020603050405020304" pitchFamily="18" charset="0"/>
                </a:rPr>
                <a:t>, vol. 19, no. 18, p. 3914, 2019. DOI: 10 .3390/s19183914.</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[4]</a:t>
              </a:r>
              <a:r>
                <a:rPr lang="en-US" sz="1600" dirty="0">
                  <a:solidFill>
                    <a:srgbClr val="343862"/>
                  </a:solidFill>
                  <a:latin typeface="Times New Roman" panose="02020603050405020304" pitchFamily="18" charset="0"/>
                  <a:cs typeface="Times New Roman" panose="02020603050405020304" pitchFamily="18" charset="0"/>
                </a:rPr>
                <a:t>  J. Maitre, K. Bouchard, y L. P. Bédard, “Mineral grains recognition using computer vision and machine learning,” </a:t>
              </a:r>
              <a:r>
                <a:rPr lang="en-US" sz="1600" i="1" dirty="0">
                  <a:solidFill>
                    <a:srgbClr val="343862"/>
                  </a:solidFill>
                  <a:latin typeface="Times New Roman" panose="02020603050405020304" pitchFamily="18" charset="0"/>
                  <a:cs typeface="Times New Roman" panose="02020603050405020304" pitchFamily="18" charset="0"/>
                </a:rPr>
                <a:t>Computers &amp; Geosciences</a:t>
              </a:r>
              <a:r>
                <a:rPr lang="en-US" sz="1600" dirty="0">
                  <a:solidFill>
                    <a:srgbClr val="343862"/>
                  </a:solidFill>
                  <a:latin typeface="Times New Roman" panose="02020603050405020304" pitchFamily="18" charset="0"/>
                  <a:cs typeface="Times New Roman" panose="02020603050405020304" pitchFamily="18" charset="0"/>
                </a:rPr>
                <a:t>, vol. 130, pp. 84–93, 2019. DOI: 10.1016/j.cageo.2019.05.009.</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[5]</a:t>
              </a:r>
              <a:r>
                <a:rPr lang="en-US" sz="1600" dirty="0">
                  <a:solidFill>
                    <a:srgbClr val="343862"/>
                  </a:solidFill>
                  <a:latin typeface="Times New Roman" panose="02020603050405020304" pitchFamily="18" charset="0"/>
                  <a:cs typeface="Times New Roman" panose="02020603050405020304" pitchFamily="18" charset="0"/>
                </a:rPr>
                <a:t> E. L. Vázquez, G. H. </a:t>
              </a:r>
              <a:r>
                <a:rPr lang="es-ES_tradnl" sz="1600" dirty="0">
                  <a:solidFill>
                    <a:srgbClr val="343862"/>
                  </a:solidFill>
                  <a:latin typeface="Times New Roman" panose="02020603050405020304" pitchFamily="18" charset="0"/>
                  <a:cs typeface="Times New Roman" panose="02020603050405020304" pitchFamily="18" charset="0"/>
                </a:rPr>
                <a:t>Alférez</a:t>
              </a:r>
              <a:r>
                <a:rPr lang="en-US" sz="1600" dirty="0">
                  <a:solidFill>
                    <a:srgbClr val="343862"/>
                  </a:solidFill>
                  <a:latin typeface="Times New Roman" panose="02020603050405020304" pitchFamily="18" charset="0"/>
                  <a:cs typeface="Times New Roman" panose="02020603050405020304" pitchFamily="18" charset="0"/>
                </a:rPr>
                <a:t>, B. L. Clausen, y A. M. Martínez, “Automatic Classification of Plutonic Rocks with Deep Learning”, </a:t>
              </a:r>
              <a:r>
                <a:rPr lang="es-ES_tradnl" sz="1600" dirty="0">
                  <a:solidFill>
                    <a:srgbClr val="343862"/>
                  </a:solidFill>
                  <a:latin typeface="Times New Roman" panose="02020603050405020304" pitchFamily="18" charset="0"/>
                  <a:cs typeface="Times New Roman" panose="02020603050405020304" pitchFamily="18" charset="0"/>
                </a:rPr>
                <a:t>Tesis de, Facultad de Ingeniería y Tecnología, Universidad de Montemorelos, México, Abr. 2020.</a:t>
              </a:r>
              <a:endParaRPr lang="es-ES_tradnl" sz="1600" b="1" dirty="0">
                <a:solidFill>
                  <a:srgbClr val="343862"/>
                </a:solidFill>
                <a:latin typeface="Times New Roman" panose="02020603050405020304" pitchFamily="18" charset="0"/>
                <a:cs typeface="Times New Roman" panose="02020603050405020304" pitchFamily="18" charset="0"/>
              </a:endParaRP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[6]</a:t>
              </a:r>
              <a:r>
                <a:rPr lang="en-US" sz="1600" dirty="0">
                  <a:solidFill>
                    <a:srgbClr val="343862"/>
                  </a:solidFill>
                  <a:latin typeface="Times New Roman" panose="02020603050405020304" pitchFamily="18" charset="0"/>
                  <a:cs typeface="Times New Roman" panose="02020603050405020304" pitchFamily="18" charset="0"/>
                </a:rPr>
                <a:t>  G. Fan, F. Chen, D. Chen, y Y. Dong, “Recognizing Multiple Types of Rocks Quickly and Accurately Based on Lightweight CNNs Model,” </a:t>
              </a:r>
              <a:r>
                <a:rPr lang="en-US" sz="1600" i="1" dirty="0">
                  <a:solidFill>
                    <a:srgbClr val="343862"/>
                  </a:solidFill>
                  <a:latin typeface="Times New Roman" panose="02020603050405020304" pitchFamily="18" charset="0"/>
                  <a:cs typeface="Times New Roman" panose="02020603050405020304" pitchFamily="18" charset="0"/>
                </a:rPr>
                <a:t>IEEE Access</a:t>
              </a:r>
              <a:r>
                <a:rPr lang="en-US" sz="1600" dirty="0">
                  <a:solidFill>
                    <a:srgbClr val="343862"/>
                  </a:solidFill>
                  <a:latin typeface="Times New Roman" panose="02020603050405020304" pitchFamily="18" charset="0"/>
                  <a:cs typeface="Times New Roman" panose="02020603050405020304" pitchFamily="18" charset="0"/>
                </a:rPr>
                <a:t>, vol. 8, pp. 55 269–55 278, 2020. DOI: 10.1109/access.2020. 2982017.</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[7]</a:t>
              </a:r>
              <a:r>
                <a:rPr lang="en-US" sz="1600" dirty="0">
                  <a:solidFill>
                    <a:srgbClr val="343862"/>
                  </a:solidFill>
                  <a:latin typeface="Times New Roman" panose="02020603050405020304" pitchFamily="18" charset="0"/>
                  <a:cs typeface="Times New Roman" panose="02020603050405020304" pitchFamily="18" charset="0"/>
                </a:rPr>
                <a:t>  G. Fan, F. Chen, D. Chen, Y. Li, y Y. Dong, “A Deep Learning Model for Quick and Accurate Rock Recognition with Smartphones,” </a:t>
              </a:r>
              <a:r>
                <a:rPr lang="en-US" sz="1600" i="1" dirty="0">
                  <a:solidFill>
                    <a:srgbClr val="343862"/>
                  </a:solidFill>
                  <a:latin typeface="Times New Roman" panose="02020603050405020304" pitchFamily="18" charset="0"/>
                  <a:cs typeface="Times New Roman" panose="02020603050405020304" pitchFamily="18" charset="0"/>
                </a:rPr>
                <a:t>Mobile Information Systems</a:t>
              </a:r>
              <a:r>
                <a:rPr lang="en-US" sz="1600" dirty="0">
                  <a:solidFill>
                    <a:srgbClr val="343862"/>
                  </a:solidFill>
                  <a:latin typeface="Times New Roman" panose="02020603050405020304" pitchFamily="18" charset="0"/>
                  <a:cs typeface="Times New Roman" panose="02020603050405020304" pitchFamily="18" charset="0"/>
                </a:rPr>
                <a:t>, vol. 2020, pp. 1–14, 2020. DOI: 10.1155/2020/7462524.</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[8]</a:t>
              </a:r>
              <a:r>
                <a:rPr lang="en-US" sz="1600" dirty="0">
                  <a:solidFill>
                    <a:srgbClr val="343862"/>
                  </a:solidFill>
                  <a:latin typeface="Times New Roman" panose="02020603050405020304" pitchFamily="18" charset="0"/>
                  <a:cs typeface="Times New Roman" panose="02020603050405020304" pitchFamily="18" charset="0"/>
                </a:rPr>
                <a:t>  X. Ran, L. Xue, Y. Zhang, Z. Liu, X. Sang, y J. He, “Rock Classification from Field Image Patches Analyzed Using a Deep Convolutional Neural Network,” </a:t>
              </a:r>
              <a:r>
                <a:rPr lang="en-US" sz="1600" i="1" dirty="0">
                  <a:solidFill>
                    <a:srgbClr val="343862"/>
                  </a:solidFill>
                  <a:latin typeface="Times New Roman" panose="02020603050405020304" pitchFamily="18" charset="0"/>
                  <a:cs typeface="Times New Roman" panose="02020603050405020304" pitchFamily="18" charset="0"/>
                </a:rPr>
                <a:t>Mathematics</a:t>
              </a:r>
              <a:r>
                <a:rPr lang="en-US" sz="1600" dirty="0">
                  <a:solidFill>
                    <a:srgbClr val="343862"/>
                  </a:solidFill>
                  <a:latin typeface="Times New Roman" panose="02020603050405020304" pitchFamily="18" charset="0"/>
                  <a:cs typeface="Times New Roman" panose="02020603050405020304" pitchFamily="18" charset="0"/>
                </a:rPr>
                <a:t>, vol. 7, no. 8, p. 755, 2019. DOI: 10.3390/math7080755.</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[9]</a:t>
              </a:r>
              <a:r>
                <a:rPr lang="en-US" sz="1600" dirty="0">
                  <a:solidFill>
                    <a:srgbClr val="343862"/>
                  </a:solidFill>
                  <a:latin typeface="Times New Roman" panose="02020603050405020304" pitchFamily="18" charset="0"/>
                  <a:cs typeface="Times New Roman" panose="02020603050405020304" pitchFamily="18" charset="0"/>
                </a:rPr>
                <a:t>  G. Cheng y W. Guo, “Rock images classification by using deep convolution neural network,” </a:t>
              </a:r>
              <a:r>
                <a:rPr lang="en-US" sz="1600" i="1" dirty="0">
                  <a:solidFill>
                    <a:srgbClr val="343862"/>
                  </a:solidFill>
                  <a:latin typeface="Times New Roman" panose="02020603050405020304" pitchFamily="18" charset="0"/>
                  <a:cs typeface="Times New Roman" panose="02020603050405020304" pitchFamily="18" charset="0"/>
                </a:rPr>
                <a:t>Journal of Physics: Conference Series</a:t>
              </a:r>
              <a:r>
                <a:rPr lang="en-US" sz="1600" dirty="0">
                  <a:solidFill>
                    <a:srgbClr val="343862"/>
                  </a:solidFill>
                  <a:latin typeface="Times New Roman" panose="02020603050405020304" pitchFamily="18" charset="0"/>
                  <a:cs typeface="Times New Roman" panose="02020603050405020304" pitchFamily="18" charset="0"/>
                </a:rPr>
                <a:t>, vol. 887, p. 012 089, 2017. DOI: 10.1088/1742-6596/887/1/012089.</a:t>
              </a:r>
            </a:p>
          </p:txBody>
        </p:sp>
      </p:grpSp>
      <p:sp>
        <p:nvSpPr>
          <p:cNvPr id="63" name="TextBox 78">
            <a:extLst>
              <a:ext uri="{FF2B5EF4-FFF2-40B4-BE49-F238E27FC236}">
                <a16:creationId xmlns:a16="http://schemas.microsoft.com/office/drawing/2014/main" id="{DA31D67E-50E9-314C-901F-661E0F220F46}"/>
              </a:ext>
            </a:extLst>
          </p:cNvPr>
          <p:cNvSpPr txBox="1"/>
          <p:nvPr/>
        </p:nvSpPr>
        <p:spPr>
          <a:xfrm>
            <a:off x="29319508" y="10663878"/>
            <a:ext cx="8646323" cy="5911875"/>
          </a:xfrm>
          <a:prstGeom prst="rect">
            <a:avLst/>
          </a:prstGeom>
        </p:spPr>
        <p:txBody>
          <a:bodyPr wrap="square" lIns="0" tIns="0" rIns="0" bIns="0" rtlCol="0" anchor="t">
            <a:spAutoFit/>
          </a:bodyPr>
          <a:lstStyle/>
          <a:p>
            <a:pPr>
              <a:lnSpc>
                <a:spcPts val="5753"/>
              </a:lnSpc>
            </a:pPr>
            <a:r>
              <a:rPr lang="es-ES_tradnl" sz="4400" b="1" spc="657" dirty="0">
                <a:solidFill>
                  <a:srgbClr val="343862"/>
                </a:solidFill>
                <a:latin typeface="Times New Roman" panose="02020603050405020304" pitchFamily="18" charset="0"/>
                <a:cs typeface="Times New Roman" panose="02020603050405020304" pitchFamily="18" charset="0"/>
              </a:rPr>
              <a:t>CONCLUSIONES</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La aproximación con colores dominantes puede ser útil en clasificaciones donde el color es importante para diferenciar imágenes. El formato CIELAB es una excelente opción para hacer esto. La reducción de </a:t>
            </a:r>
            <a:r>
              <a:rPr lang="en-US" sz="3300" spc="192" dirty="0">
                <a:solidFill>
                  <a:srgbClr val="343862"/>
                </a:solidFill>
                <a:latin typeface="Times New Roman" panose="02020603050405020304" pitchFamily="18" charset="0"/>
                <a:cs typeface="Times New Roman" panose="02020603050405020304" pitchFamily="18" charset="0"/>
              </a:rPr>
              <a:t>features</a:t>
            </a:r>
            <a:r>
              <a:rPr lang="es-ES_tradnl" sz="3300" spc="192" dirty="0">
                <a:solidFill>
                  <a:srgbClr val="343862"/>
                </a:solidFill>
                <a:latin typeface="Times New Roman" panose="02020603050405020304" pitchFamily="18" charset="0"/>
                <a:cs typeface="Times New Roman" panose="02020603050405020304" pitchFamily="18" charset="0"/>
              </a:rPr>
              <a:t> también puede ser aplicado cuando se necesita una solución más rápida y ligera. Aunque las imágenes no son tantas como en otros trabajos en el área, los resultados son muy prometedores y pueden ser mejorados con técnicas de aumento de datos y extracción de más </a:t>
            </a:r>
            <a:r>
              <a:rPr lang="en-US" sz="3300" spc="192" dirty="0">
                <a:solidFill>
                  <a:srgbClr val="343862"/>
                </a:solidFill>
                <a:latin typeface="Times New Roman" panose="02020603050405020304" pitchFamily="18" charset="0"/>
                <a:cs typeface="Times New Roman" panose="02020603050405020304" pitchFamily="18" charset="0"/>
              </a:rPr>
              <a:t>features</a:t>
            </a:r>
            <a:r>
              <a:rPr lang="es-ES_tradnl" sz="3300" spc="192" dirty="0">
                <a:solidFill>
                  <a:srgbClr val="343862"/>
                </a:solidFill>
                <a:latin typeface="Times New Roman" panose="02020603050405020304" pitchFamily="18" charset="0"/>
                <a:cs typeface="Times New Roman" panose="02020603050405020304" pitchFamily="18" charset="0"/>
              </a:rPr>
              <a:t> como las formas de los cristales.</a:t>
            </a:r>
          </a:p>
        </p:txBody>
      </p:sp>
      <p:sp>
        <p:nvSpPr>
          <p:cNvPr id="64" name="TextBox 86">
            <a:extLst>
              <a:ext uri="{FF2B5EF4-FFF2-40B4-BE49-F238E27FC236}">
                <a16:creationId xmlns:a16="http://schemas.microsoft.com/office/drawing/2014/main" id="{651072C3-95D6-994E-AFA9-E4E6B3FB86AA}"/>
              </a:ext>
            </a:extLst>
          </p:cNvPr>
          <p:cNvSpPr txBox="1"/>
          <p:nvPr/>
        </p:nvSpPr>
        <p:spPr>
          <a:xfrm>
            <a:off x="29356929" y="3614457"/>
            <a:ext cx="8646323" cy="7132081"/>
          </a:xfrm>
          <a:prstGeom prst="rect">
            <a:avLst/>
          </a:prstGeom>
        </p:spPr>
        <p:txBody>
          <a:bodyPr wrap="square" lIns="0" tIns="0" rIns="0" bIns="0" rtlCol="0" anchor="t">
            <a:spAutoFit/>
          </a:bodyPr>
          <a:lstStyle/>
          <a:p>
            <a:pPr>
              <a:lnSpc>
                <a:spcPts val="5753"/>
              </a:lnSpc>
            </a:pPr>
            <a:r>
              <a:rPr lang="es-ES_tradnl" sz="4400" b="1" spc="657" dirty="0">
                <a:solidFill>
                  <a:srgbClr val="343862"/>
                </a:solidFill>
                <a:latin typeface="Times" pitchFamily="2" charset="0"/>
              </a:rPr>
              <a:t>RESULTADOS</a:t>
            </a:r>
          </a:p>
          <a:p>
            <a:pPr algn="just">
              <a:lnSpc>
                <a:spcPts val="3112"/>
              </a:lnSpc>
            </a:pPr>
            <a:r>
              <a:rPr lang="es-ES_tradnl" sz="3300" spc="192" dirty="0">
                <a:solidFill>
                  <a:srgbClr val="343862"/>
                </a:solidFill>
                <a:latin typeface="Times" pitchFamily="2" charset="0"/>
              </a:rPr>
              <a:t>Los mejores resultados durante la validación fueron para el modelo generado usando KNN entrenado con los cuatro colores dominantes en el formato CIELAB (Fig. 3). Estos resultados son mejores que los obtenidos en [3,4] donde se utilizó extracción de </a:t>
            </a:r>
            <a:r>
              <a:rPr lang="en-US" sz="3300" spc="192" dirty="0">
                <a:solidFill>
                  <a:srgbClr val="343862"/>
                </a:solidFill>
                <a:latin typeface="Times" pitchFamily="2" charset="0"/>
              </a:rPr>
              <a:t>features</a:t>
            </a:r>
            <a:r>
              <a:rPr lang="es-ES_tradnl" sz="3300" spc="192" dirty="0">
                <a:solidFill>
                  <a:srgbClr val="343862"/>
                </a:solidFill>
                <a:latin typeface="Times" pitchFamily="2" charset="0"/>
              </a:rPr>
              <a:t> para clasificar muestras minerales. También son similares a los trabajos [5,6,7,8,9] en los que se aplicó </a:t>
            </a:r>
            <a:r>
              <a:rPr lang="en-US" sz="3300" spc="192" dirty="0">
                <a:solidFill>
                  <a:srgbClr val="343862"/>
                </a:solidFill>
                <a:latin typeface="Times" pitchFamily="2" charset="0"/>
              </a:rPr>
              <a:t>machine learning</a:t>
            </a:r>
            <a:r>
              <a:rPr lang="es-ES_tradnl" sz="3300" spc="192" dirty="0">
                <a:solidFill>
                  <a:srgbClr val="343862"/>
                </a:solidFill>
                <a:latin typeface="Times" pitchFamily="2" charset="0"/>
              </a:rPr>
              <a:t> para la clasificación de rocas. Además, un tiempo de entrenamiento de 4.33 minutos, un tiempo de ejecución de 339.87 milisegundos, y un espacio de ocupación de 0.018 MB obtenidos en esta aproximación, fueron mejores que en [5,6,7]. El modelo generado con KNN fue desplegado en la aplicación (Fig. 4).</a:t>
            </a:r>
            <a:endParaRPr lang="es-ES_tradnl" sz="3300" dirty="0">
              <a:latin typeface="Times" pitchFamily="2" charset="0"/>
            </a:endParaRPr>
          </a:p>
        </p:txBody>
      </p:sp>
      <p:grpSp>
        <p:nvGrpSpPr>
          <p:cNvPr id="7" name="Group 6">
            <a:extLst>
              <a:ext uri="{FF2B5EF4-FFF2-40B4-BE49-F238E27FC236}">
                <a16:creationId xmlns:a16="http://schemas.microsoft.com/office/drawing/2014/main" id="{20D2A41F-7FA5-E04A-B4F5-CE440D176F41}"/>
              </a:ext>
            </a:extLst>
          </p:cNvPr>
          <p:cNvGrpSpPr/>
          <p:nvPr/>
        </p:nvGrpSpPr>
        <p:grpSpPr>
          <a:xfrm>
            <a:off x="11409661" y="17038846"/>
            <a:ext cx="6984992" cy="5154616"/>
            <a:chOff x="24532454" y="6108760"/>
            <a:chExt cx="10101309" cy="7454321"/>
          </a:xfrm>
        </p:grpSpPr>
        <p:graphicFrame>
          <p:nvGraphicFramePr>
            <p:cNvPr id="54" name="Chart 53">
              <a:extLst>
                <a:ext uri="{FF2B5EF4-FFF2-40B4-BE49-F238E27FC236}">
                  <a16:creationId xmlns:a16="http://schemas.microsoft.com/office/drawing/2014/main" id="{824F8663-A64E-5941-9E19-E1B4A3B4CBB3}"/>
                </a:ext>
              </a:extLst>
            </p:cNvPr>
            <p:cNvGraphicFramePr/>
            <p:nvPr>
              <p:extLst>
                <p:ext uri="{D42A27DB-BD31-4B8C-83A1-F6EECF244321}">
                  <p14:modId xmlns:p14="http://schemas.microsoft.com/office/powerpoint/2010/main" val="346258578"/>
                </p:ext>
              </p:extLst>
            </p:nvPr>
          </p:nvGraphicFramePr>
          <p:xfrm>
            <a:off x="24532454" y="6108760"/>
            <a:ext cx="10077169" cy="6518526"/>
          </p:xfrm>
          <a:graphic>
            <a:graphicData uri="http://schemas.openxmlformats.org/drawingml/2006/chart">
              <c:chart xmlns:c="http://schemas.openxmlformats.org/drawingml/2006/chart" xmlns:r="http://schemas.openxmlformats.org/officeDocument/2006/relationships" r:id="rId8"/>
            </a:graphicData>
          </a:graphic>
        </p:graphicFrame>
        <p:sp>
          <p:nvSpPr>
            <p:cNvPr id="31" name="CuadroTexto 17">
              <a:extLst>
                <a:ext uri="{FF2B5EF4-FFF2-40B4-BE49-F238E27FC236}">
                  <a16:creationId xmlns:a16="http://schemas.microsoft.com/office/drawing/2014/main" id="{D98CCB22-260D-9445-9AA6-12484BAF6579}"/>
                </a:ext>
              </a:extLst>
            </p:cNvPr>
            <p:cNvSpPr txBox="1"/>
            <p:nvPr/>
          </p:nvSpPr>
          <p:spPr>
            <a:xfrm>
              <a:off x="24615518" y="12758488"/>
              <a:ext cx="10018245" cy="804593"/>
            </a:xfrm>
            <a:prstGeom prst="rect">
              <a:avLst/>
            </a:prstGeom>
            <a:noFill/>
          </p:spPr>
          <p:txBody>
            <a:bodyPr wrap="square" rtlCol="0">
              <a:spAutoFit/>
            </a:bodyPr>
            <a:lstStyle/>
            <a:p>
              <a:pPr algn="ctr">
                <a:lnSpc>
                  <a:spcPts val="1800"/>
                </a:lnSpc>
              </a:pPr>
              <a:r>
                <a:rPr lang="es-ES_tradnl" dirty="0">
                  <a:solidFill>
                    <a:srgbClr val="343862"/>
                  </a:solidFill>
                  <a:latin typeface="Times New Roman" panose="02020603050405020304" pitchFamily="18" charset="0"/>
                  <a:cs typeface="Times New Roman" panose="02020603050405020304" pitchFamily="18" charset="0"/>
                </a:rPr>
                <a:t>Figura 3.</a:t>
              </a:r>
              <a:r>
                <a:rPr lang="es-ES_tradnl" sz="2000" dirty="0">
                  <a:solidFill>
                    <a:srgbClr val="343862"/>
                  </a:solidFill>
                  <a:latin typeface="Times New Roman" panose="02020603050405020304" pitchFamily="18" charset="0"/>
                  <a:cs typeface="Times New Roman" panose="02020603050405020304" pitchFamily="18" charset="0"/>
                </a:rPr>
                <a:t>  </a:t>
              </a:r>
              <a:r>
                <a:rPr lang="es-ES_tradnl" sz="2000" dirty="0" err="1">
                  <a:solidFill>
                    <a:srgbClr val="343862"/>
                  </a:solidFill>
                  <a:latin typeface="Times New Roman" panose="02020603050405020304" pitchFamily="18" charset="0"/>
                  <a:cs typeface="Times New Roman" panose="02020603050405020304" pitchFamily="18" charset="0"/>
                </a:rPr>
                <a:t>Accuracy</a:t>
              </a:r>
              <a:r>
                <a:rPr lang="es-ES_tradnl" sz="2000" dirty="0">
                  <a:solidFill>
                    <a:srgbClr val="343862"/>
                  </a:solidFill>
                  <a:latin typeface="Times New Roman" panose="02020603050405020304" pitchFamily="18" charset="0"/>
                  <a:cs typeface="Times New Roman" panose="02020603050405020304" pitchFamily="18" charset="0"/>
                </a:rPr>
                <a:t> de los modelos entrenados con los datos de los colores dominantes en RGB y CIELAB</a:t>
              </a:r>
            </a:p>
          </p:txBody>
        </p:sp>
      </p:grpSp>
      <p:sp>
        <p:nvSpPr>
          <p:cNvPr id="37" name="CuadroTexto 17">
            <a:extLst>
              <a:ext uri="{FF2B5EF4-FFF2-40B4-BE49-F238E27FC236}">
                <a16:creationId xmlns:a16="http://schemas.microsoft.com/office/drawing/2014/main" id="{E14C7B38-A39A-6B4E-B288-EE3E6E7EE73E}"/>
              </a:ext>
            </a:extLst>
          </p:cNvPr>
          <p:cNvSpPr txBox="1"/>
          <p:nvPr/>
        </p:nvSpPr>
        <p:spPr>
          <a:xfrm>
            <a:off x="11480141" y="16434004"/>
            <a:ext cx="5101076" cy="400110"/>
          </a:xfrm>
          <a:prstGeom prst="rect">
            <a:avLst/>
          </a:prstGeom>
          <a:noFill/>
        </p:spPr>
        <p:txBody>
          <a:bodyPr wrap="none" rtlCol="0">
            <a:spAutoFit/>
          </a:bodyPr>
          <a:lstStyle/>
          <a:p>
            <a:r>
              <a:rPr lang="es-ES_tradnl" dirty="0">
                <a:solidFill>
                  <a:srgbClr val="343862"/>
                </a:solidFill>
                <a:latin typeface="Times New Roman" panose="02020603050405020304" pitchFamily="18" charset="0"/>
                <a:cs typeface="Times New Roman" panose="02020603050405020304" pitchFamily="18" charset="0"/>
              </a:rPr>
              <a:t>Figura 1. </a:t>
            </a:r>
            <a:r>
              <a:rPr lang="es-ES_tradnl" sz="2000" dirty="0">
                <a:solidFill>
                  <a:srgbClr val="343862"/>
                </a:solidFill>
                <a:latin typeface="Times New Roman" panose="02020603050405020304" pitchFamily="18" charset="0"/>
                <a:cs typeface="Times New Roman" panose="02020603050405020304" pitchFamily="18" charset="0"/>
              </a:rPr>
              <a:t> Fundamentos de nuestra aproximación</a:t>
            </a:r>
          </a:p>
        </p:txBody>
      </p:sp>
      <p:sp>
        <p:nvSpPr>
          <p:cNvPr id="32" name="CuadroTexto 17">
            <a:extLst>
              <a:ext uri="{FF2B5EF4-FFF2-40B4-BE49-F238E27FC236}">
                <a16:creationId xmlns:a16="http://schemas.microsoft.com/office/drawing/2014/main" id="{6C32A9AA-7211-8448-9CF7-99A6716241E3}"/>
              </a:ext>
            </a:extLst>
          </p:cNvPr>
          <p:cNvSpPr txBox="1"/>
          <p:nvPr/>
        </p:nvSpPr>
        <p:spPr>
          <a:xfrm>
            <a:off x="18588570" y="21813373"/>
            <a:ext cx="4480714" cy="400110"/>
          </a:xfrm>
          <a:prstGeom prst="rect">
            <a:avLst/>
          </a:prstGeom>
          <a:noFill/>
        </p:spPr>
        <p:txBody>
          <a:bodyPr wrap="none" rtlCol="0">
            <a:spAutoFit/>
          </a:bodyPr>
          <a:lstStyle/>
          <a:p>
            <a:r>
              <a:rPr lang="es-ES_tradnl" dirty="0">
                <a:solidFill>
                  <a:srgbClr val="343862"/>
                </a:solidFill>
                <a:latin typeface="Times New Roman" panose="02020603050405020304" pitchFamily="18" charset="0"/>
                <a:cs typeface="Times New Roman" panose="02020603050405020304" pitchFamily="18" charset="0"/>
              </a:rPr>
              <a:t>Figura 4.</a:t>
            </a:r>
            <a:r>
              <a:rPr lang="es-ES_tradnl" sz="2000" dirty="0">
                <a:solidFill>
                  <a:srgbClr val="343862"/>
                </a:solidFill>
                <a:latin typeface="Times New Roman" panose="02020603050405020304" pitchFamily="18" charset="0"/>
                <a:cs typeface="Times New Roman" panose="02020603050405020304" pitchFamily="18" charset="0"/>
              </a:rPr>
              <a:t>  Funcionamiento de la aplicación</a:t>
            </a:r>
          </a:p>
        </p:txBody>
      </p:sp>
      <p:pic>
        <p:nvPicPr>
          <p:cNvPr id="57" name="Picture 56">
            <a:extLst>
              <a:ext uri="{FF2B5EF4-FFF2-40B4-BE49-F238E27FC236}">
                <a16:creationId xmlns:a16="http://schemas.microsoft.com/office/drawing/2014/main" id="{B0D6332E-1EC9-DE4F-AA1D-2A9ECAC32EA8}"/>
              </a:ext>
            </a:extLst>
          </p:cNvPr>
          <p:cNvPicPr>
            <a:picLocks noChangeAspect="1"/>
          </p:cNvPicPr>
          <p:nvPr/>
        </p:nvPicPr>
        <p:blipFill>
          <a:blip r:embed="rId9"/>
          <a:srcRect/>
          <a:stretch/>
        </p:blipFill>
        <p:spPr>
          <a:xfrm>
            <a:off x="18068077" y="13926879"/>
            <a:ext cx="10613932" cy="8065886"/>
          </a:xfrm>
          <a:prstGeom prst="rect">
            <a:avLst/>
          </a:prstGeom>
        </p:spPr>
      </p:pic>
      <p:sp>
        <p:nvSpPr>
          <p:cNvPr id="3" name="Freeform 3"/>
          <p:cNvSpPr/>
          <p:nvPr/>
        </p:nvSpPr>
        <p:spPr>
          <a:xfrm>
            <a:off x="-2" y="0"/>
            <a:ext cx="38285531" cy="3241182"/>
          </a:xfrm>
          <a:custGeom>
            <a:avLst/>
            <a:gdLst/>
            <a:ahLst/>
            <a:cxnLst/>
            <a:rect l="l" t="t" r="r" b="b"/>
            <a:pathLst>
              <a:path w="22468387" h="2003334">
                <a:moveTo>
                  <a:pt x="0" y="0"/>
                </a:moveTo>
                <a:lnTo>
                  <a:pt x="22468387" y="0"/>
                </a:lnTo>
                <a:lnTo>
                  <a:pt x="22468387" y="2003334"/>
                </a:lnTo>
                <a:lnTo>
                  <a:pt x="0" y="2003334"/>
                </a:lnTo>
                <a:close/>
              </a:path>
            </a:pathLst>
          </a:custGeom>
          <a:solidFill>
            <a:srgbClr val="343862"/>
          </a:solidFill>
        </p:spPr>
      </p:sp>
      <p:sp>
        <p:nvSpPr>
          <p:cNvPr id="35" name="TextBox 35"/>
          <p:cNvSpPr txBox="1"/>
          <p:nvPr/>
        </p:nvSpPr>
        <p:spPr>
          <a:xfrm>
            <a:off x="2966887" y="81066"/>
            <a:ext cx="32319885" cy="1625445"/>
          </a:xfrm>
          <a:prstGeom prst="rect">
            <a:avLst/>
          </a:prstGeom>
        </p:spPr>
        <p:txBody>
          <a:bodyPr wrap="square" lIns="0" tIns="0" rIns="0" bIns="0" rtlCol="0" anchor="t">
            <a:spAutoFit/>
          </a:bodyPr>
          <a:lstStyle/>
          <a:p>
            <a:pPr algn="ctr">
              <a:lnSpc>
                <a:spcPts val="6583"/>
              </a:lnSpc>
            </a:pPr>
            <a:r>
              <a:rPr lang="en-US" sz="4900" spc="700" dirty="0">
                <a:solidFill>
                  <a:srgbClr val="FFFFFF"/>
                </a:solidFill>
                <a:latin typeface="Times New Roman" panose="02020603050405020304" pitchFamily="18" charset="0"/>
                <a:cs typeface="Times New Roman" panose="02020603050405020304" pitchFamily="18" charset="0"/>
              </a:rPr>
              <a:t>CLASIFICACIÓN AUTOMÁTICA DE ROCAS PLUTÓNICAS EN DISPOSITIVOS iOS CON APRENDIZAJE AUTOMÁTICO APLICADO EN LA EXTRACCIÓN DE SOMBRAS Y COLORES</a:t>
            </a:r>
          </a:p>
        </p:txBody>
      </p:sp>
      <p:sp>
        <p:nvSpPr>
          <p:cNvPr id="36" name="TextBox 36"/>
          <p:cNvSpPr txBox="1"/>
          <p:nvPr/>
        </p:nvSpPr>
        <p:spPr>
          <a:xfrm>
            <a:off x="2966886" y="1790315"/>
            <a:ext cx="32319885" cy="1351396"/>
          </a:xfrm>
          <a:prstGeom prst="rect">
            <a:avLst/>
          </a:prstGeom>
        </p:spPr>
        <p:txBody>
          <a:bodyPr wrap="square" lIns="0" tIns="0" rIns="0" bIns="0" rtlCol="0" anchor="t">
            <a:spAutoFit/>
          </a:bodyPr>
          <a:lstStyle/>
          <a:p>
            <a:pPr algn="ctr">
              <a:lnSpc>
                <a:spcPts val="3872"/>
              </a:lnSpc>
            </a:pPr>
            <a:r>
              <a:rPr lang="es-ES_tradnl" sz="3200" b="1" spc="83" dirty="0">
                <a:solidFill>
                  <a:srgbClr val="FFFFFF"/>
                </a:solidFill>
                <a:latin typeface="Times New Roman" panose="02020603050405020304" pitchFamily="18" charset="0"/>
                <a:cs typeface="Times New Roman" panose="02020603050405020304" pitchFamily="18" charset="0"/>
              </a:rPr>
              <a:t>Sarah Hernández</a:t>
            </a:r>
            <a:r>
              <a:rPr lang="es-ES_tradnl" sz="3200" b="1" spc="83" baseline="30000" dirty="0">
                <a:solidFill>
                  <a:srgbClr val="FFFFFF"/>
                </a:solidFill>
                <a:latin typeface="Times New Roman" panose="02020603050405020304" pitchFamily="18" charset="0"/>
                <a:cs typeface="Times New Roman" panose="02020603050405020304" pitchFamily="18" charset="0"/>
              </a:rPr>
              <a:t>1</a:t>
            </a:r>
            <a:r>
              <a:rPr lang="es-ES_tradnl" sz="3200" b="1" spc="83" dirty="0">
                <a:solidFill>
                  <a:srgbClr val="FFFFFF"/>
                </a:solidFill>
                <a:latin typeface="Times New Roman" panose="02020603050405020304" pitchFamily="18" charset="0"/>
                <a:cs typeface="Times New Roman" panose="02020603050405020304" pitchFamily="18" charset="0"/>
              </a:rPr>
              <a:t>;  Germán H. Alférez, Ph.D.</a:t>
            </a:r>
            <a:r>
              <a:rPr lang="es-ES_tradnl" sz="3200" b="1" spc="83" baseline="30000" dirty="0">
                <a:solidFill>
                  <a:srgbClr val="FFFFFF"/>
                </a:solidFill>
                <a:latin typeface="Times New Roman" panose="02020603050405020304" pitchFamily="18" charset="0"/>
                <a:cs typeface="Times New Roman" panose="02020603050405020304" pitchFamily="18" charset="0"/>
              </a:rPr>
              <a:t>1</a:t>
            </a:r>
            <a:r>
              <a:rPr lang="es-ES_tradnl" sz="3200" b="1" spc="83" dirty="0">
                <a:solidFill>
                  <a:srgbClr val="FFFFFF"/>
                </a:solidFill>
                <a:latin typeface="Times New Roman" panose="02020603050405020304" pitchFamily="18" charset="0"/>
                <a:cs typeface="Times New Roman" panose="02020603050405020304" pitchFamily="18" charset="0"/>
              </a:rPr>
              <a:t>;  Benjamin L. Clausen, Ph.D.</a:t>
            </a:r>
            <a:r>
              <a:rPr lang="es-ES_tradnl" sz="3200" b="1" spc="83" baseline="30000" dirty="0">
                <a:solidFill>
                  <a:srgbClr val="FFFFFF"/>
                </a:solidFill>
                <a:latin typeface="Times New Roman" panose="02020603050405020304" pitchFamily="18" charset="0"/>
                <a:cs typeface="Times New Roman" panose="02020603050405020304" pitchFamily="18" charset="0"/>
              </a:rPr>
              <a:t>2 3</a:t>
            </a:r>
            <a:r>
              <a:rPr lang="es-ES_tradnl" sz="3200" b="1" spc="83" dirty="0">
                <a:solidFill>
                  <a:srgbClr val="FFFFFF"/>
                </a:solidFill>
                <a:latin typeface="Times New Roman" panose="02020603050405020304" pitchFamily="18" charset="0"/>
                <a:cs typeface="Times New Roman" panose="02020603050405020304" pitchFamily="18" charset="0"/>
              </a:rPr>
              <a:t>;  Ana M. Martínez, Ph.D.</a:t>
            </a:r>
            <a:r>
              <a:rPr lang="es-ES_tradnl" sz="3200" b="1" spc="83" baseline="30000" dirty="0">
                <a:solidFill>
                  <a:srgbClr val="FFFFFF"/>
                </a:solidFill>
                <a:latin typeface="Times New Roman" panose="02020603050405020304" pitchFamily="18" charset="0"/>
                <a:cs typeface="Times New Roman" panose="02020603050405020304" pitchFamily="18" charset="0"/>
              </a:rPr>
              <a:t>2</a:t>
            </a:r>
          </a:p>
          <a:p>
            <a:pPr lvl="0" algn="ctr"/>
            <a:r>
              <a:rPr lang="es-ES_tradnl" sz="2800" spc="75" baseline="30000" dirty="0">
                <a:solidFill>
                  <a:srgbClr val="FFFFFF"/>
                </a:solidFill>
                <a:latin typeface="Times New Roman" panose="02020603050405020304" pitchFamily="18" charset="0"/>
                <a:cs typeface="Times New Roman" panose="02020603050405020304" pitchFamily="18" charset="0"/>
              </a:rPr>
              <a:t>1 </a:t>
            </a:r>
            <a:r>
              <a:rPr lang="es-ES_tradnl" sz="2800" spc="75" dirty="0">
                <a:solidFill>
                  <a:srgbClr val="FFFFFF"/>
                </a:solidFill>
                <a:latin typeface="Times New Roman" panose="02020603050405020304" pitchFamily="18" charset="0"/>
                <a:cs typeface="Times New Roman" panose="02020603050405020304" pitchFamily="18" charset="0"/>
              </a:rPr>
              <a:t>Facultad de Ingeniería y Tecnología de la Universidad de Montemorelos;  </a:t>
            </a:r>
            <a:r>
              <a:rPr lang="es-ES_tradnl" sz="2800" spc="75" baseline="30000" dirty="0">
                <a:solidFill>
                  <a:srgbClr val="FFFFFF"/>
                </a:solidFill>
                <a:latin typeface="Times New Roman" panose="02020603050405020304" pitchFamily="18" charset="0"/>
                <a:cs typeface="Times New Roman" panose="02020603050405020304" pitchFamily="18" charset="0"/>
              </a:rPr>
              <a:t>2 </a:t>
            </a:r>
            <a:r>
              <a:rPr lang="es-ES_tradnl" sz="2800" spc="75" dirty="0">
                <a:solidFill>
                  <a:srgbClr val="FFFFFF"/>
                </a:solidFill>
                <a:latin typeface="Times New Roman" panose="02020603050405020304" pitchFamily="18" charset="0"/>
                <a:cs typeface="Times New Roman" panose="02020603050405020304" pitchFamily="18" charset="0"/>
              </a:rPr>
              <a:t>Departamento de Ciencias Biológicas y de la Tierra de la Universidad de Loma Linda;  </a:t>
            </a:r>
            <a:r>
              <a:rPr lang="es-ES_tradnl" sz="2800" spc="75" baseline="30000" dirty="0">
                <a:solidFill>
                  <a:srgbClr val="FFFFFF"/>
                </a:solidFill>
                <a:latin typeface="Times New Roman" panose="02020603050405020304" pitchFamily="18" charset="0"/>
                <a:cs typeface="Times New Roman" panose="02020603050405020304" pitchFamily="18" charset="0"/>
              </a:rPr>
              <a:t>3</a:t>
            </a:r>
            <a:r>
              <a:rPr lang="en-US" sz="2800" spc="75" dirty="0">
                <a:solidFill>
                  <a:srgbClr val="FFFFFF"/>
                </a:solidFill>
                <a:latin typeface="Times New Roman" panose="02020603050405020304" pitchFamily="18" charset="0"/>
                <a:cs typeface="Times New Roman" panose="02020603050405020304" pitchFamily="18" charset="0"/>
              </a:rPr>
              <a:t>Geoscience Research Institute</a:t>
            </a:r>
          </a:p>
          <a:p>
            <a:pPr algn="ctr"/>
            <a:r>
              <a:rPr lang="es-ES_tradnl" sz="2800" spc="75" dirty="0">
                <a:solidFill>
                  <a:srgbClr val="FFFFFF"/>
                </a:solidFill>
                <a:latin typeface="Times New Roman" panose="02020603050405020304" pitchFamily="18" charset="0"/>
                <a:cs typeface="Times New Roman" panose="02020603050405020304" pitchFamily="18" charset="0"/>
              </a:rPr>
              <a:t>1170469@alumno.um.edu.mx;  harveyalferez@um.edu.mx;  bclausen@llu.edu;  anmartinez@llu.edu</a:t>
            </a:r>
          </a:p>
        </p:txBody>
      </p:sp>
      <p:pic>
        <p:nvPicPr>
          <p:cNvPr id="97" name="Picture 96">
            <a:extLst>
              <a:ext uri="{FF2B5EF4-FFF2-40B4-BE49-F238E27FC236}">
                <a16:creationId xmlns:a16="http://schemas.microsoft.com/office/drawing/2014/main" id="{64E84167-6B40-0349-8F5A-DB3F79251AEB}"/>
              </a:ext>
            </a:extLst>
          </p:cNvPr>
          <p:cNvPicPr>
            <a:picLocks noChangeAspect="1"/>
          </p:cNvPicPr>
          <p:nvPr/>
        </p:nvPicPr>
        <p:blipFill>
          <a:blip r:embed="rId10"/>
          <a:stretch>
            <a:fillRect/>
          </a:stretch>
        </p:blipFill>
        <p:spPr>
          <a:xfrm>
            <a:off x="602227" y="467907"/>
            <a:ext cx="2276286" cy="2276286"/>
          </a:xfrm>
          <a:prstGeom prst="rect">
            <a:avLst/>
          </a:prstGeom>
        </p:spPr>
      </p:pic>
      <p:pic>
        <p:nvPicPr>
          <p:cNvPr id="49" name="Picture 2" descr="Loma Linda University students find faith in many different religions">
            <a:extLst>
              <a:ext uri="{FF2B5EF4-FFF2-40B4-BE49-F238E27FC236}">
                <a16:creationId xmlns:a16="http://schemas.microsoft.com/office/drawing/2014/main" id="{57E5E6A0-327C-A048-ACC4-B278A5D8FA6B}"/>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5124" t="187" r="68887" b="55691"/>
          <a:stretch/>
        </p:blipFill>
        <p:spPr bwMode="auto">
          <a:xfrm>
            <a:off x="35375144" y="499522"/>
            <a:ext cx="2213056" cy="2213056"/>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31FE0AA2-8CB7-9C4F-82C3-2DDF7C1CAB1B}"/>
              </a:ext>
            </a:extLst>
          </p:cNvPr>
          <p:cNvGrpSpPr/>
          <p:nvPr/>
        </p:nvGrpSpPr>
        <p:grpSpPr>
          <a:xfrm>
            <a:off x="22020808" y="3415279"/>
            <a:ext cx="6920257" cy="10303719"/>
            <a:chOff x="11729882" y="18189092"/>
            <a:chExt cx="10007695" cy="14900672"/>
          </a:xfrm>
        </p:grpSpPr>
        <p:pic>
          <p:nvPicPr>
            <p:cNvPr id="50" name="Picture 49">
              <a:extLst>
                <a:ext uri="{FF2B5EF4-FFF2-40B4-BE49-F238E27FC236}">
                  <a16:creationId xmlns:a16="http://schemas.microsoft.com/office/drawing/2014/main" id="{397AC46C-FEBB-3442-9ACC-86A4650409AE}"/>
                </a:ext>
              </a:extLst>
            </p:cNvPr>
            <p:cNvPicPr>
              <a:picLocks noChangeAspect="1"/>
            </p:cNvPicPr>
            <p:nvPr/>
          </p:nvPicPr>
          <p:blipFill>
            <a:blip r:embed="rId12"/>
            <a:srcRect/>
            <a:stretch/>
          </p:blipFill>
          <p:spPr>
            <a:xfrm>
              <a:off x="12297478" y="18189092"/>
              <a:ext cx="9036736" cy="14066854"/>
            </a:xfrm>
            <a:prstGeom prst="rect">
              <a:avLst/>
            </a:prstGeom>
          </p:spPr>
        </p:pic>
        <p:sp>
          <p:nvSpPr>
            <p:cNvPr id="38" name="CuadroTexto 17">
              <a:extLst>
                <a:ext uri="{FF2B5EF4-FFF2-40B4-BE49-F238E27FC236}">
                  <a16:creationId xmlns:a16="http://schemas.microsoft.com/office/drawing/2014/main" id="{DFFF74CC-F2E9-EF4D-A75D-60B315F1646C}"/>
                </a:ext>
              </a:extLst>
            </p:cNvPr>
            <p:cNvSpPr txBox="1"/>
            <p:nvPr/>
          </p:nvSpPr>
          <p:spPr>
            <a:xfrm>
              <a:off x="11729882" y="32285171"/>
              <a:ext cx="10007695" cy="804593"/>
            </a:xfrm>
            <a:prstGeom prst="rect">
              <a:avLst/>
            </a:prstGeom>
            <a:noFill/>
          </p:spPr>
          <p:txBody>
            <a:bodyPr wrap="square" rtlCol="0">
              <a:spAutoFit/>
            </a:bodyPr>
            <a:lstStyle/>
            <a:p>
              <a:pPr algn="ctr">
                <a:lnSpc>
                  <a:spcPts val="1800"/>
                </a:lnSpc>
              </a:pPr>
              <a:r>
                <a:rPr lang="es-ES_tradnl" dirty="0">
                  <a:solidFill>
                    <a:srgbClr val="343862"/>
                  </a:solidFill>
                  <a:latin typeface="Times New Roman" panose="02020603050405020304" pitchFamily="18" charset="0"/>
                  <a:cs typeface="Times New Roman" panose="02020603050405020304" pitchFamily="18" charset="0"/>
                </a:rPr>
                <a:t>Figura 2.</a:t>
              </a:r>
              <a:r>
                <a:rPr lang="es-ES_tradnl" sz="2000" dirty="0">
                  <a:solidFill>
                    <a:srgbClr val="343862"/>
                  </a:solidFill>
                  <a:latin typeface="Times New Roman" panose="02020603050405020304" pitchFamily="18" charset="0"/>
                  <a:cs typeface="Times New Roman" panose="02020603050405020304" pitchFamily="18" charset="0"/>
                </a:rPr>
                <a:t> Rocas de muestra con sus colores dominantes ordenados por porcentaje y su color promedio</a:t>
              </a:r>
            </a:p>
          </p:txBody>
        </p:sp>
      </p:grpSp>
      <p:sp>
        <p:nvSpPr>
          <p:cNvPr id="26" name="Rectangle 25">
            <a:extLst>
              <a:ext uri="{FF2B5EF4-FFF2-40B4-BE49-F238E27FC236}">
                <a16:creationId xmlns:a16="http://schemas.microsoft.com/office/drawing/2014/main" id="{7FE83B1C-8164-F544-A1B2-2DD3EBE94F68}"/>
              </a:ext>
            </a:extLst>
          </p:cNvPr>
          <p:cNvSpPr/>
          <p:nvPr/>
        </p:nvSpPr>
        <p:spPr>
          <a:xfrm>
            <a:off x="38285530" y="0"/>
            <a:ext cx="1582945" cy="4912943"/>
          </a:xfrm>
          <a:prstGeom prst="rect">
            <a:avLst/>
          </a:prstGeom>
          <a:solidFill>
            <a:schemeClr val="bg1"/>
          </a:solidFill>
          <a:ln w="152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sp>
        <p:nvSpPr>
          <p:cNvPr id="28" name="Rectangle 27">
            <a:extLst>
              <a:ext uri="{FF2B5EF4-FFF2-40B4-BE49-F238E27FC236}">
                <a16:creationId xmlns:a16="http://schemas.microsoft.com/office/drawing/2014/main" id="{C2151BE3-3F8B-0345-B585-B62F33200F07}"/>
              </a:ext>
            </a:extLst>
          </p:cNvPr>
          <p:cNvSpPr/>
          <p:nvPr/>
        </p:nvSpPr>
        <p:spPr>
          <a:xfrm>
            <a:off x="38592268" y="4912944"/>
            <a:ext cx="1300919" cy="17325732"/>
          </a:xfrm>
          <a:prstGeom prst="rect">
            <a:avLst/>
          </a:prstGeom>
          <a:solidFill>
            <a:srgbClr val="A5A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sp>
        <p:nvSpPr>
          <p:cNvPr id="29" name="Rectangle 28">
            <a:extLst>
              <a:ext uri="{FF2B5EF4-FFF2-40B4-BE49-F238E27FC236}">
                <a16:creationId xmlns:a16="http://schemas.microsoft.com/office/drawing/2014/main" id="{1BD0A929-F421-4B4A-AB0C-372F1F2AF66D}"/>
              </a:ext>
            </a:extLst>
          </p:cNvPr>
          <p:cNvSpPr/>
          <p:nvPr/>
        </p:nvSpPr>
        <p:spPr>
          <a:xfrm>
            <a:off x="38592954" y="2"/>
            <a:ext cx="1300920" cy="4605866"/>
          </a:xfrm>
          <a:prstGeom prst="rect">
            <a:avLst/>
          </a:prstGeom>
          <a:solidFill>
            <a:srgbClr val="C9C9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pic>
        <p:nvPicPr>
          <p:cNvPr id="4" name="Picture 4"/>
          <p:cNvPicPr>
            <a:picLocks/>
          </p:cNvPicPr>
          <p:nvPr/>
        </p:nvPicPr>
        <p:blipFill>
          <a:blip r:embed="rId13">
            <a:alphaModFix amt="9999"/>
            <a:extLst>
              <a:ext uri="{28A0092B-C50C-407E-A947-70E740481C1C}">
                <a14:useLocalDpi xmlns:a14="http://schemas.microsoft.com/office/drawing/2010/main" val="0"/>
              </a:ext>
              <a:ext uri="{96DAC541-7B7A-43D3-8B79-37D633B846F1}">
                <asvg:svgBlip xmlns:asvg="http://schemas.microsoft.com/office/drawing/2016/SVG/main" r:embed="rId14"/>
              </a:ext>
            </a:extLst>
          </a:blip>
          <a:srcRect l="30289" r="30289"/>
          <a:stretch>
            <a:fillRect/>
          </a:stretch>
        </p:blipFill>
        <p:spPr>
          <a:xfrm>
            <a:off x="354044" y="3555863"/>
            <a:ext cx="10774512" cy="18581576"/>
          </a:xfrm>
          <a:prstGeom prst="rect">
            <a:avLst/>
          </a:prstGeom>
        </p:spPr>
      </p:pic>
      <p:sp>
        <p:nvSpPr>
          <p:cNvPr id="43" name="TextBox 44">
            <a:extLst>
              <a:ext uri="{FF2B5EF4-FFF2-40B4-BE49-F238E27FC236}">
                <a16:creationId xmlns:a16="http://schemas.microsoft.com/office/drawing/2014/main" id="{910C1794-A63E-C243-82A1-DF1C03E5FBEB}"/>
              </a:ext>
            </a:extLst>
          </p:cNvPr>
          <p:cNvSpPr txBox="1"/>
          <p:nvPr/>
        </p:nvSpPr>
        <p:spPr>
          <a:xfrm>
            <a:off x="680614" y="3635377"/>
            <a:ext cx="10165853" cy="7899598"/>
          </a:xfrm>
          <a:prstGeom prst="rect">
            <a:avLst/>
          </a:prstGeom>
        </p:spPr>
        <p:txBody>
          <a:bodyPr wrap="square" lIns="0" tIns="0" rIns="0" bIns="0" rtlCol="0" anchor="t">
            <a:spAutoFit/>
          </a:bodyPr>
          <a:lstStyle/>
          <a:p>
            <a:pPr algn="just">
              <a:lnSpc>
                <a:spcPts val="5753"/>
              </a:lnSpc>
            </a:pPr>
            <a:r>
              <a:rPr lang="es-ES_tradnl" sz="4400" b="1" spc="657" dirty="0">
                <a:solidFill>
                  <a:srgbClr val="343862"/>
                </a:solidFill>
                <a:latin typeface="Times New Roman" panose="02020603050405020304" pitchFamily="18" charset="0"/>
                <a:cs typeface="Times New Roman" panose="02020603050405020304" pitchFamily="18" charset="0"/>
              </a:rPr>
              <a:t>INTRODUCCIÓN</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El color y la iluminación son propiedades importantes usadas para la clasificación de rocas plutónicas; Sin embargo, estas pueden ser difíciles de describir porque dependen de la percepción y experiencia del observador [1]. Aunque la clasificación de las rocas plutónicas puede hacerse mediante datos de varios instrumentos y técnicas geológicas, estas aproximaciones tienden a ser caras y tediosas. Además, no hay trabajos relacionados que implementen el Aprendizaje Automático (o </a:t>
            </a:r>
            <a:r>
              <a:rPr lang="en-US" sz="3300" spc="192" dirty="0">
                <a:solidFill>
                  <a:srgbClr val="343862"/>
                </a:solidFill>
                <a:latin typeface="Times New Roman" panose="02020603050405020304" pitchFamily="18" charset="0"/>
                <a:cs typeface="Times New Roman" panose="02020603050405020304" pitchFamily="18" charset="0"/>
              </a:rPr>
              <a:t>machine learning</a:t>
            </a:r>
            <a:r>
              <a:rPr lang="es-ES_tradnl" sz="3300" spc="192" dirty="0">
                <a:solidFill>
                  <a:srgbClr val="343862"/>
                </a:solidFill>
                <a:latin typeface="Times New Roman" panose="02020603050405020304" pitchFamily="18" charset="0"/>
                <a:cs typeface="Times New Roman" panose="02020603050405020304" pitchFamily="18" charset="0"/>
              </a:rPr>
              <a:t>) en dispositivos iOS. En esta investigación se extraen las sombras y colores dominantes en imágenes de rocas plutónicas para entrenar varios algoritmos de machine </a:t>
            </a:r>
            <a:r>
              <a:rPr lang="en-US" sz="3300" spc="192" dirty="0">
                <a:solidFill>
                  <a:srgbClr val="343862"/>
                </a:solidFill>
                <a:latin typeface="Times New Roman" panose="02020603050405020304" pitchFamily="18" charset="0"/>
                <a:cs typeface="Times New Roman" panose="02020603050405020304" pitchFamily="18" charset="0"/>
              </a:rPr>
              <a:t>learning</a:t>
            </a:r>
            <a:r>
              <a:rPr lang="es-ES_tradnl" sz="3300" spc="192" dirty="0">
                <a:solidFill>
                  <a:srgbClr val="343862"/>
                </a:solidFill>
                <a:latin typeface="Times New Roman" panose="02020603050405020304" pitchFamily="18" charset="0"/>
                <a:cs typeface="Times New Roman" panose="02020603050405020304" pitchFamily="18" charset="0"/>
              </a:rPr>
              <a:t> y desplegar el mejor modelo en una aplicación para iOS que clasifique automáticamente cuatro clases de rocas plutónicas, en orden de más oscuro a más claro: gabro, diorita, granodiorita y granito.</a:t>
            </a:r>
          </a:p>
        </p:txBody>
      </p:sp>
      <p:sp>
        <p:nvSpPr>
          <p:cNvPr id="46" name="TextBox 38">
            <a:extLst>
              <a:ext uri="{FF2B5EF4-FFF2-40B4-BE49-F238E27FC236}">
                <a16:creationId xmlns:a16="http://schemas.microsoft.com/office/drawing/2014/main" id="{58B58CAB-E0F7-0844-8945-A8105D73AB16}"/>
              </a:ext>
            </a:extLst>
          </p:cNvPr>
          <p:cNvSpPr txBox="1"/>
          <p:nvPr/>
        </p:nvSpPr>
        <p:spPr>
          <a:xfrm>
            <a:off x="680612" y="11538606"/>
            <a:ext cx="10165855" cy="10913244"/>
          </a:xfrm>
          <a:prstGeom prst="rect">
            <a:avLst/>
          </a:prstGeom>
        </p:spPr>
        <p:txBody>
          <a:bodyPr wrap="square" lIns="0" tIns="0" rIns="0" bIns="0" rtlCol="0" anchor="t">
            <a:spAutoFit/>
          </a:bodyPr>
          <a:lstStyle/>
          <a:p>
            <a:pPr>
              <a:lnSpc>
                <a:spcPts val="5753"/>
              </a:lnSpc>
            </a:pPr>
            <a:r>
              <a:rPr lang="es-ES_tradnl" sz="4400" b="1" spc="657" dirty="0">
                <a:solidFill>
                  <a:srgbClr val="343862"/>
                </a:solidFill>
                <a:latin typeface="Times New Roman" panose="02020603050405020304" pitchFamily="18" charset="0"/>
                <a:cs typeface="Times New Roman" panose="02020603050405020304" pitchFamily="18" charset="0"/>
              </a:rPr>
              <a:t>METODOLOGÍA</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Para entrenar los modelos usamos imágenes de rocas plutónicas que habían sido clasificadas usando datos petrográficos y químicos [2]. Véase los fundamentos de nuestra aproximación en la figura 1.</a:t>
            </a:r>
          </a:p>
          <a:p>
            <a:pPr algn="just">
              <a:lnSpc>
                <a:spcPts val="553"/>
              </a:lnSpc>
            </a:pPr>
            <a:endParaRPr lang="es-ES_tradnl"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s-ES_tradnl" sz="3300" b="1" spc="192" dirty="0">
                <a:solidFill>
                  <a:srgbClr val="343862"/>
                </a:solidFill>
                <a:latin typeface="Times New Roman" panose="02020603050405020304" pitchFamily="18" charset="0"/>
                <a:cs typeface="Times New Roman" panose="02020603050405020304" pitchFamily="18" charset="0"/>
              </a:rPr>
              <a:t>1. Extracción de colores</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Los colores dominantes fueron extraídos con el algoritmo de </a:t>
            </a:r>
            <a:r>
              <a:rPr lang="en-US" sz="3300" spc="192" dirty="0">
                <a:solidFill>
                  <a:srgbClr val="343862"/>
                </a:solidFill>
                <a:latin typeface="Times New Roman" panose="02020603050405020304" pitchFamily="18" charset="0"/>
                <a:cs typeface="Times New Roman" panose="02020603050405020304" pitchFamily="18" charset="0"/>
              </a:rPr>
              <a:t>K-means</a:t>
            </a:r>
            <a:r>
              <a:rPr lang="es-ES_tradnl" sz="3300" spc="192" dirty="0">
                <a:solidFill>
                  <a:srgbClr val="343862"/>
                </a:solidFill>
                <a:latin typeface="Times New Roman" panose="02020603050405020304" pitchFamily="18" charset="0"/>
                <a:cs typeface="Times New Roman" panose="02020603050405020304" pitchFamily="18" charset="0"/>
              </a:rPr>
              <a:t> agrupando los píxeles de las imágenes de rocas plutónicas de acuerdo a los espacios de color RGB y CIELAB (Fig. 2).</a:t>
            </a:r>
          </a:p>
          <a:p>
            <a:pPr algn="just">
              <a:lnSpc>
                <a:spcPts val="553"/>
              </a:lnSpc>
            </a:pPr>
            <a:endParaRPr lang="es-ES_tradnl"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s-ES_tradnl" sz="3300" b="1" spc="192" dirty="0">
                <a:solidFill>
                  <a:srgbClr val="343862"/>
                </a:solidFill>
                <a:latin typeface="Times New Roman" panose="02020603050405020304" pitchFamily="18" charset="0"/>
                <a:cs typeface="Times New Roman" panose="02020603050405020304" pitchFamily="18" charset="0"/>
              </a:rPr>
              <a:t>2.  Entrenamiento de los modelos</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Los datos de los cuatro colores dominantes de 283 imágenes fueron usadas para crear y evaluar varios modelos de </a:t>
            </a:r>
            <a:r>
              <a:rPr lang="en-US" sz="3300" spc="192" dirty="0">
                <a:solidFill>
                  <a:srgbClr val="343862"/>
                </a:solidFill>
                <a:latin typeface="Times New Roman" panose="02020603050405020304" pitchFamily="18" charset="0"/>
                <a:cs typeface="Times New Roman" panose="02020603050405020304" pitchFamily="18" charset="0"/>
              </a:rPr>
              <a:t>machine learning</a:t>
            </a:r>
            <a:r>
              <a:rPr lang="es-ES_tradnl" sz="3300" spc="192" dirty="0">
                <a:solidFill>
                  <a:srgbClr val="343862"/>
                </a:solidFill>
                <a:latin typeface="Times New Roman" panose="02020603050405020304" pitchFamily="18" charset="0"/>
                <a:cs typeface="Times New Roman" panose="02020603050405020304" pitchFamily="18" charset="0"/>
              </a:rPr>
              <a:t> con los siguientes algoritmos: </a:t>
            </a:r>
            <a:r>
              <a:rPr lang="en-US" sz="3300" spc="192" dirty="0">
                <a:solidFill>
                  <a:srgbClr val="343862"/>
                </a:solidFill>
                <a:latin typeface="Times New Roman" panose="02020603050405020304" pitchFamily="18" charset="0"/>
                <a:cs typeface="Times New Roman" panose="02020603050405020304" pitchFamily="18" charset="0"/>
              </a:rPr>
              <a:t>Logistic Regression (LR), K-Nearest Neighbors (KNN), Decision Trees (DT), Support Vector Machines (SVM)</a:t>
            </a:r>
            <a:r>
              <a:rPr lang="es-ES_tradnl" sz="3300" spc="192" dirty="0">
                <a:solidFill>
                  <a:srgbClr val="343862"/>
                </a:solidFill>
                <a:latin typeface="Times New Roman" panose="02020603050405020304" pitchFamily="18" charset="0"/>
                <a:cs typeface="Times New Roman" panose="02020603050405020304" pitchFamily="18" charset="0"/>
              </a:rPr>
              <a:t>, y una </a:t>
            </a:r>
            <a:r>
              <a:rPr lang="en-US" sz="3300" spc="192" dirty="0">
                <a:solidFill>
                  <a:srgbClr val="343862"/>
                </a:solidFill>
                <a:latin typeface="Times New Roman" panose="02020603050405020304" pitchFamily="18" charset="0"/>
                <a:cs typeface="Times New Roman" panose="02020603050405020304" pitchFamily="18" charset="0"/>
              </a:rPr>
              <a:t>Convolutional Neural Network (CNN)</a:t>
            </a:r>
            <a:r>
              <a:rPr lang="es-ES_tradnl" sz="3300" spc="192" dirty="0">
                <a:solidFill>
                  <a:srgbClr val="343862"/>
                </a:solidFill>
                <a:latin typeface="Times New Roman" panose="02020603050405020304" pitchFamily="18" charset="0"/>
                <a:cs typeface="Times New Roman" panose="02020603050405020304" pitchFamily="18" charset="0"/>
              </a:rPr>
              <a:t>. Los experimentos fueron ejecutados primero con los colores dominantes en RGB y luego en CIELAB.</a:t>
            </a:r>
          </a:p>
          <a:p>
            <a:pPr algn="just">
              <a:lnSpc>
                <a:spcPts val="553"/>
              </a:lnSpc>
            </a:pPr>
            <a:endParaRPr lang="es-ES_tradnl"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s-ES_tradnl" sz="3300" b="1" spc="192" dirty="0">
                <a:solidFill>
                  <a:srgbClr val="343862"/>
                </a:solidFill>
                <a:latin typeface="Times New Roman" panose="02020603050405020304" pitchFamily="18" charset="0"/>
                <a:cs typeface="Times New Roman" panose="02020603050405020304" pitchFamily="18" charset="0"/>
              </a:rPr>
              <a:t>3.  Creación de la aplicación para iOS </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El mejor modelo después de la validación fue desplegado en una aplicación para iOS que clasifica los colores extraídos en nuevas imágenes de los cuatro tipos de rocas.</a:t>
            </a:r>
          </a:p>
        </p:txBody>
      </p:sp>
    </p:spTree>
    <p:extLst>
      <p:ext uri="{BB962C8B-B14F-4D97-AF65-F5344CB8AC3E}">
        <p14:creationId xmlns:p14="http://schemas.microsoft.com/office/powerpoint/2010/main" val="330077953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FE05EBF51B383459307B0B11B309B77" ma:contentTypeVersion="93" ma:contentTypeDescription="Create a new document." ma:contentTypeScope="" ma:versionID="db3cf96ea6add0d98021ad520fbc1128">
  <xsd:schema xmlns:xsd="http://www.w3.org/2001/XMLSchema" xmlns:xs="http://www.w3.org/2001/XMLSchema" xmlns:p="http://schemas.microsoft.com/office/2006/metadata/properties" xmlns:ns1="http://schemas.microsoft.com/sharepoint/v3" xmlns:ns2="cb0cdeb1-6362-47db-b402-b9a5ce5bedfd" xmlns:ns3="bcd09660-be93-4bd9-869c-f45048cb599a" targetNamespace="http://schemas.microsoft.com/office/2006/metadata/properties" ma:root="true" ma:fieldsID="53b313519160b538be10f5b9c0b54631" ns1:_="" ns2:_="" ns3:_="">
    <xsd:import namespace="http://schemas.microsoft.com/sharepoint/v3"/>
    <xsd:import namespace="cb0cdeb1-6362-47db-b402-b9a5ce5bedfd"/>
    <xsd:import namespace="bcd09660-be93-4bd9-869c-f45048cb599a"/>
    <xsd:element name="properties">
      <xsd:complexType>
        <xsd:sequence>
          <xsd:element name="documentManagement">
            <xsd:complexType>
              <xsd:all>
                <xsd:element ref="ns2:Target_x0020_Audiences" minOccurs="0"/>
                <xsd:element ref="ns1:EmailSender" minOccurs="0"/>
                <xsd:element ref="ns1:EmailTo" minOccurs="0"/>
                <xsd:element ref="ns1:EmailCc" minOccurs="0"/>
                <xsd:element ref="ns1:EmailFrom" minOccurs="0"/>
                <xsd:element ref="ns1:EmailSubject" minOccurs="0"/>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3:SharedWithUsers" minOccurs="0"/>
                <xsd:element ref="ns3:SharedWithDetails" minOccurs="0"/>
                <xsd:element ref="ns2:MediaServiceEventHashCode" minOccurs="0"/>
                <xsd:element ref="ns2:MediaServiceGenerationTim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EmailSender" ma:index="9" nillable="true" ma:displayName="E-Mail Sender" ma:description="" ma:hidden="true" ma:internalName="EmailSender">
      <xsd:simpleType>
        <xsd:restriction base="dms:Note">
          <xsd:maxLength value="255"/>
        </xsd:restriction>
      </xsd:simpleType>
    </xsd:element>
    <xsd:element name="EmailTo" ma:index="10" nillable="true" ma:displayName="E-Mail To" ma:description="" ma:hidden="true" ma:internalName="EmailTo">
      <xsd:simpleType>
        <xsd:restriction base="dms:Note">
          <xsd:maxLength value="255"/>
        </xsd:restriction>
      </xsd:simpleType>
    </xsd:element>
    <xsd:element name="EmailCc" ma:index="11" nillable="true" ma:displayName="E-Mail Cc" ma:description="" ma:hidden="true" ma:internalName="EmailCc">
      <xsd:simpleType>
        <xsd:restriction base="dms:Note">
          <xsd:maxLength value="255"/>
        </xsd:restriction>
      </xsd:simpleType>
    </xsd:element>
    <xsd:element name="EmailFrom" ma:index="12" nillable="true" ma:displayName="E-Mail From" ma:description="" ma:hidden="true" ma:internalName="EmailFrom">
      <xsd:simpleType>
        <xsd:restriction base="dms:Text"/>
      </xsd:simpleType>
    </xsd:element>
    <xsd:element name="EmailSubject" ma:index="13" nillable="true" ma:displayName="E-Mail Subject" ma:description="" ma:hidden="true" ma:internalName="EmailSubject">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b0cdeb1-6362-47db-b402-b9a5ce5bedfd" elementFormDefault="qualified">
    <xsd:import namespace="http://schemas.microsoft.com/office/2006/documentManagement/types"/>
    <xsd:import namespace="http://schemas.microsoft.com/office/infopath/2007/PartnerControls"/>
    <xsd:element name="Target_x0020_Audiences" ma:index="8" nillable="true" ma:displayName="Target Audiences" ma:internalName="Target_x0020_Audiences" ma:readOnly="false">
      <xsd:simpleType>
        <xsd:restriction base="dms:Unknown"/>
      </xsd:simpleType>
    </xsd:element>
    <xsd:element name="MediaServiceMetadata" ma:index="14" nillable="true" ma:displayName="MediaServiceMetadata" ma:hidden="true" ma:internalName="MediaServiceMetadata" ma:readOnly="true">
      <xsd:simpleType>
        <xsd:restriction base="dms:Note"/>
      </xsd:simpleType>
    </xsd:element>
    <xsd:element name="MediaServiceFastMetadata" ma:index="15" nillable="true" ma:displayName="MediaServiceFastMetadata" ma:hidden="true" ma:internalName="MediaServiceFastMetadata" ma:readOnly="true">
      <xsd:simpleType>
        <xsd:restriction base="dms:Note"/>
      </xsd:simpleType>
    </xsd:element>
    <xsd:element name="MediaServiceAutoTags" ma:index="16" nillable="true" ma:displayName="MediaServiceAutoTags" ma:internalName="MediaServiceAutoTags"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MediaServiceLocation" ma:internalName="MediaServiceLocation"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GenerationTime" ma:index="23" nillable="true" ma:displayName="MediaServiceGenerationTime" ma:hidden="true" ma:internalName="MediaServiceGenerationTime" ma:readOnly="true">
      <xsd:simpleType>
        <xsd:restriction base="dms:Text"/>
      </xsd:simpleType>
    </xsd:element>
    <xsd:element name="MediaServiceAutoKeyPoints" ma:index="24" nillable="true" ma:displayName="MediaServiceAutoKeyPoints" ma:hidden="true" ma:internalName="MediaServiceAutoKeyPoints" ma:readOnly="true">
      <xsd:simpleType>
        <xsd:restriction base="dms:Note"/>
      </xsd:simpleType>
    </xsd:element>
    <xsd:element name="MediaServiceKeyPoints" ma:index="25"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cd09660-be93-4bd9-869c-f45048cb599a" elementFormDefault="qualified">
    <xsd:import namespace="http://schemas.microsoft.com/office/2006/documentManagement/types"/>
    <xsd:import namespace="http://schemas.microsoft.com/office/infopath/2007/PartnerControls"/>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Event"/>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D7E78FE-6D60-4055-A904-750FB4F1C901}">
  <ds:schemaRefs>
    <ds:schemaRef ds:uri="http://schemas.microsoft.com/sharepoint/v3/contenttype/forms"/>
  </ds:schemaRefs>
</ds:datastoreItem>
</file>

<file path=customXml/itemProps2.xml><?xml version="1.0" encoding="utf-8"?>
<ds:datastoreItem xmlns:ds="http://schemas.openxmlformats.org/officeDocument/2006/customXml" ds:itemID="{39AF42C1-1EF6-494F-A1A8-A8763B8C6A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b0cdeb1-6362-47db-b402-b9a5ce5bedfd"/>
    <ds:schemaRef ds:uri="bcd09660-be93-4bd9-869c-f45048cb59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1317</TotalTime>
  <Words>1179</Words>
  <Application>Microsoft Macintosh PowerPoint</Application>
  <PresentationFormat>Custom</PresentationFormat>
  <Paragraphs>37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Times</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Sarah Hernández</cp:lastModifiedBy>
  <cp:revision>163</cp:revision>
  <dcterms:created xsi:type="dcterms:W3CDTF">2015-06-29T16:44:08Z</dcterms:created>
  <dcterms:modified xsi:type="dcterms:W3CDTF">2021-05-06T20:58:20Z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0x010100BFE05EBF51B383459307B0B11B309B77</vt:lpwstr>
  </property>
  <property fmtid="{D5CDD505-2E9C-101B-9397-08002B2CF9AE}" pid="3" name="EmailTo">
    <vt:lpwstr/>
  </property>
  <property fmtid="{D5CDD505-2E9C-101B-9397-08002B2CF9AE}" pid="4" name="Target Audiences">
    <vt:lpwstr/>
  </property>
  <property fmtid="{D5CDD505-2E9C-101B-9397-08002B2CF9AE}" pid="5" name="EmailSender">
    <vt:lpwstr/>
  </property>
  <property fmtid="{D5CDD505-2E9C-101B-9397-08002B2CF9AE}" pid="6" name="EmailFrom">
    <vt:lpwstr/>
  </property>
  <property fmtid="{D5CDD505-2E9C-101B-9397-08002B2CF9AE}" pid="7" name="EmailSubject">
    <vt:lpwstr/>
  </property>
  <property fmtid="{D5CDD505-2E9C-101B-9397-08002B2CF9AE}" pid="8" name="EmailCc">
    <vt:lpwstr/>
  </property>
</Properties>
</file>

<file path=docProps/thumbnail.jpeg>
</file>